
<file path=[Content_Types].xml><?xml version="1.0" encoding="utf-8"?>
<Types xmlns="http://schemas.openxmlformats.org/package/2006/content-types">
  <Default Extension="png" ContentType="image/png"/>
  <Default Extension="emf" ContentType="image/x-emf"/>
  <Default Extension="wmf" ContentType="image/x-wmf"/>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4"/>
    <p:sldMasterId id="2147483777" r:id="rId5"/>
  </p:sldMasterIdLst>
  <p:notesMasterIdLst>
    <p:notesMasterId r:id="rId39"/>
  </p:notesMasterIdLst>
  <p:sldIdLst>
    <p:sldId id="256" r:id="rId6"/>
    <p:sldId id="556" r:id="rId7"/>
    <p:sldId id="677" r:id="rId8"/>
    <p:sldId id="607" r:id="rId9"/>
    <p:sldId id="608" r:id="rId10"/>
    <p:sldId id="609" r:id="rId11"/>
    <p:sldId id="610" r:id="rId12"/>
    <p:sldId id="611" r:id="rId13"/>
    <p:sldId id="612" r:id="rId14"/>
    <p:sldId id="613" r:id="rId15"/>
    <p:sldId id="614" r:id="rId16"/>
    <p:sldId id="615" r:id="rId17"/>
    <p:sldId id="616" r:id="rId18"/>
    <p:sldId id="617" r:id="rId19"/>
    <p:sldId id="688" r:id="rId20"/>
    <p:sldId id="619" r:id="rId21"/>
    <p:sldId id="620" r:id="rId22"/>
    <p:sldId id="621" r:id="rId23"/>
    <p:sldId id="623" r:id="rId24"/>
    <p:sldId id="624" r:id="rId25"/>
    <p:sldId id="678" r:id="rId26"/>
    <p:sldId id="643" r:id="rId27"/>
    <p:sldId id="645" r:id="rId28"/>
    <p:sldId id="679" r:id="rId29"/>
    <p:sldId id="649" r:id="rId30"/>
    <p:sldId id="650" r:id="rId31"/>
    <p:sldId id="651" r:id="rId32"/>
    <p:sldId id="652" r:id="rId33"/>
    <p:sldId id="657" r:id="rId34"/>
    <p:sldId id="708" r:id="rId35"/>
    <p:sldId id="709" r:id="rId36"/>
    <p:sldId id="710" r:id="rId37"/>
    <p:sldId id="711" r:id="rId38"/>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459D886A-321C-4BF7-A1C3-C9619CA0DC2C}">
          <p14:sldIdLst>
            <p14:sldId id="256"/>
            <p14:sldId id="556"/>
          </p14:sldIdLst>
        </p14:section>
        <p14:section name="Content" id="{31F9149E-C170-4E61-8C32-78FBFFDAEC9C}">
          <p14:sldIdLst>
            <p14:sldId id="677"/>
            <p14:sldId id="607"/>
            <p14:sldId id="608"/>
            <p14:sldId id="609"/>
            <p14:sldId id="610"/>
            <p14:sldId id="611"/>
            <p14:sldId id="612"/>
            <p14:sldId id="613"/>
            <p14:sldId id="614"/>
            <p14:sldId id="615"/>
            <p14:sldId id="616"/>
            <p14:sldId id="617"/>
            <p14:sldId id="688"/>
            <p14:sldId id="619"/>
            <p14:sldId id="620"/>
            <p14:sldId id="621"/>
            <p14:sldId id="623"/>
            <p14:sldId id="624"/>
            <p14:sldId id="678"/>
            <p14:sldId id="643"/>
            <p14:sldId id="645"/>
            <p14:sldId id="679"/>
            <p14:sldId id="649"/>
            <p14:sldId id="650"/>
            <p14:sldId id="651"/>
            <p14:sldId id="652"/>
            <p14:sldId id="657"/>
            <p14:sldId id="708"/>
            <p14:sldId id="709"/>
            <p14:sldId id="710"/>
            <p14:sldId id="711"/>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onah Sterling" initials="JS" lastIdx="1" clrIdx="0">
    <p:extLst>
      <p:ext uri="{19B8F6BF-5375-455C-9EA6-DF929625EA0E}">
        <p15:presenceInfo xmlns:p15="http://schemas.microsoft.com/office/powerpoint/2012/main" userId="S-1-5-21-2127521184-1604012920-1887927527-743303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8EE"/>
    <a:srgbClr val="CDEAFF"/>
    <a:srgbClr val="0072C6"/>
    <a:srgbClr val="003630"/>
    <a:srgbClr val="D08FE1"/>
    <a:srgbClr val="008272"/>
    <a:srgbClr val="0F4329"/>
    <a:srgbClr val="658E00"/>
    <a:srgbClr val="004086"/>
    <a:srgbClr val="00BC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413" autoAdjust="0"/>
    <p:restoredTop sz="74914" autoAdjust="0"/>
  </p:normalViewPr>
  <p:slideViewPr>
    <p:cSldViewPr snapToGrid="0">
      <p:cViewPr varScale="1">
        <p:scale>
          <a:sx n="59" d="100"/>
          <a:sy n="59" d="100"/>
        </p:scale>
        <p:origin x="948" y="64"/>
      </p:cViewPr>
      <p:guideLst/>
    </p:cSldViewPr>
  </p:slideViewPr>
  <p:outlineViewPr>
    <p:cViewPr>
      <p:scale>
        <a:sx n="33" d="100"/>
        <a:sy n="33" d="100"/>
      </p:scale>
      <p:origin x="0" y="-4948"/>
    </p:cViewPr>
  </p:outlineViewPr>
  <p:notesTextViewPr>
    <p:cViewPr>
      <p:scale>
        <a:sx n="3" d="2"/>
        <a:sy n="3" d="2"/>
      </p:scale>
      <p:origin x="0" y="0"/>
    </p:cViewPr>
  </p:notesTextViewPr>
  <p:sorterViewPr>
    <p:cViewPr>
      <p:scale>
        <a:sx n="61" d="100"/>
        <a:sy n="61"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viewProps" Target="view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commentAuthors" Target="commentAuthor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9EB326D8-4C38-4835-91AB-B79CDC0B07B3}" type="datetimeFigureOut">
              <a:rPr lang="en-US" smtClean="0"/>
              <a:t>5/9/2016</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2C52CFDC-D2D5-4B9F-BA75-89F771E01AEB}" type="slidenum">
              <a:rPr lang="en-US" smtClean="0"/>
              <a:t>‹#›</a:t>
            </a:fld>
            <a:endParaRPr lang="en-US"/>
          </a:p>
        </p:txBody>
      </p:sp>
    </p:spTree>
    <p:extLst>
      <p:ext uri="{BB962C8B-B14F-4D97-AF65-F5344CB8AC3E}">
        <p14:creationId xmlns:p14="http://schemas.microsoft.com/office/powerpoint/2010/main" val="32821078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a:t>
            </a:fld>
            <a:endParaRPr lang="en-US"/>
          </a:p>
        </p:txBody>
      </p:sp>
    </p:spTree>
    <p:extLst>
      <p:ext uri="{BB962C8B-B14F-4D97-AF65-F5344CB8AC3E}">
        <p14:creationId xmlns:p14="http://schemas.microsoft.com/office/powerpoint/2010/main" val="27729518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a:t>Services</a:t>
            </a:r>
            <a:r>
              <a:rPr lang="en-US" dirty="0"/>
              <a:t> - The services layer functions as a gateway between the client layer and the platform layer, where the data resides. The services layer provides three functions: provisioning, billing and metering, and connection routing. </a:t>
            </a:r>
          </a:p>
          <a:p>
            <a:r>
              <a:rPr lang="en-US" dirty="0"/>
              <a:t>The services layer provisions the databases that you specify with your Microsoft Azure platform account. The billing and metering aspect of the services layer enables multi-tenant support by providing monitoring and billing for database usage based on individual Microsoft Azure platform accounts. SQL Database is built on a scalable platform involving numerous physical servers; this layer handles all the connections routing between your application and the physical servers where your data resides.</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Tree>
    <p:extLst>
      <p:ext uri="{BB962C8B-B14F-4D97-AF65-F5344CB8AC3E}">
        <p14:creationId xmlns:p14="http://schemas.microsoft.com/office/powerpoint/2010/main" val="12840422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a:t>Platform</a:t>
            </a:r>
            <a:r>
              <a:rPr lang="en-US" dirty="0"/>
              <a:t> - The platform layer includes the physical servers and services that support the services layer. The platform layer consists of many instances of SQL Server, each of which is managed by the SQL Database fabric. </a:t>
            </a:r>
          </a:p>
          <a:p>
            <a:r>
              <a:rPr lang="en-US" dirty="0"/>
              <a:t>The SQL Database fabric is a distributed computing system composed of tightly integrated networks, servers, and storage. It enables automatic failover, load balancing, and automatic replication between physical servers. </a:t>
            </a:r>
          </a:p>
          <a:p>
            <a:r>
              <a:rPr lang="en-US" dirty="0"/>
              <a:t>Management services monitor the health of individual servers and enable automated installation of service upgrades and software patches. </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11</a:t>
            </a:fld>
            <a:endParaRPr lang="en-US" dirty="0"/>
          </a:p>
        </p:txBody>
      </p:sp>
    </p:spTree>
    <p:extLst>
      <p:ext uri="{BB962C8B-B14F-4D97-AF65-F5344CB8AC3E}">
        <p14:creationId xmlns:p14="http://schemas.microsoft.com/office/powerpoint/2010/main" val="1634556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a:t>Infrastructure</a:t>
            </a:r>
            <a:r>
              <a:rPr lang="en-US" baseline="0" dirty="0"/>
              <a:t> - </a:t>
            </a:r>
            <a:r>
              <a:rPr lang="en-US" dirty="0"/>
              <a:t>The infrastructure layer represents the IT administration of the physical hardware and operating systems that support the services layer. </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Tree>
    <p:extLst>
      <p:ext uri="{BB962C8B-B14F-4D97-AF65-F5344CB8AC3E}">
        <p14:creationId xmlns:p14="http://schemas.microsoft.com/office/powerpoint/2010/main" val="22958885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rtl="0"/>
            <a:r>
              <a:rPr lang="en-US" b="1" dirty="0">
                <a:effectLst/>
                <a:latin typeface="Segoe UI" panose="020B0502040204020203" pitchFamily="34" charset="0"/>
              </a:rPr>
              <a:t>Slide Objectives:</a:t>
            </a:r>
            <a:endParaRPr lang="en-US" dirty="0">
              <a:effectLst/>
            </a:endParaRPr>
          </a:p>
          <a:p>
            <a:pPr rtl="0"/>
            <a:r>
              <a:rPr lang="en-US" dirty="0">
                <a:effectLst/>
                <a:latin typeface="Segoe UI" panose="020B0502040204020203" pitchFamily="34" charset="0"/>
              </a:rPr>
              <a:t>To understand the actual architecture</a:t>
            </a:r>
            <a:r>
              <a:rPr lang="en-US" baseline="0" dirty="0">
                <a:effectLst/>
                <a:latin typeface="Segoe UI" panose="020B0502040204020203" pitchFamily="34" charset="0"/>
              </a:rPr>
              <a:t> that provides the enterprise-ready SQL Database service.</a:t>
            </a:r>
            <a:endParaRPr lang="en-US" dirty="0">
              <a:effectLst/>
            </a:endParaRPr>
          </a:p>
          <a:p>
            <a:pPr rtl="0"/>
            <a:r>
              <a:rPr lang="en-US" b="1" dirty="0">
                <a:effectLst/>
                <a:latin typeface="Segoe UI" panose="020B0502040204020203" pitchFamily="34" charset="0"/>
              </a:rPr>
              <a:t>Transition:</a:t>
            </a:r>
            <a:endParaRPr lang="en-US" dirty="0">
              <a:effectLst/>
            </a:endParaRPr>
          </a:p>
          <a:p>
            <a:pPr rtl="0"/>
            <a:r>
              <a:rPr lang="en-US" dirty="0">
                <a:effectLst/>
              </a:rPr>
              <a:t>Developers have spent years working</a:t>
            </a:r>
            <a:r>
              <a:rPr lang="en-US" baseline="0" dirty="0">
                <a:effectLst/>
              </a:rPr>
              <a:t> with their technology of choice, and Microsoft wanted to ensure that the technologies and tools you use today will continue to work with SQL Database without learning a whole new set of technologies.</a:t>
            </a:r>
            <a:endParaRPr lang="en-US" dirty="0">
              <a:effectLst/>
            </a:endParaRPr>
          </a:p>
          <a:p>
            <a:pPr rtl="0"/>
            <a:r>
              <a:rPr lang="en-US" b="1" dirty="0">
                <a:effectLst/>
                <a:latin typeface="Segoe UI" panose="020B0502040204020203" pitchFamily="34" charset="0"/>
              </a:rPr>
              <a:t>Speaking Points:</a:t>
            </a:r>
            <a:endParaRPr lang="en-US" dirty="0">
              <a:effectLst/>
            </a:endParaRPr>
          </a:p>
          <a:p>
            <a:pPr rtl="0"/>
            <a:r>
              <a:rPr lang="en-US" dirty="0">
                <a:effectLst/>
                <a:latin typeface="Segoe UI" panose="020B0502040204020203" pitchFamily="34" charset="0"/>
              </a:rPr>
              <a:t>Familiar technology</a:t>
            </a:r>
            <a:r>
              <a:rPr lang="en-US" baseline="0" dirty="0">
                <a:effectLst/>
                <a:latin typeface="Segoe UI" panose="020B0502040204020203" pitchFamily="34" charset="0"/>
              </a:rPr>
              <a:t> and tools</a:t>
            </a:r>
          </a:p>
          <a:p>
            <a:pPr rtl="0"/>
            <a:r>
              <a:rPr lang="en-US" baseline="0" dirty="0">
                <a:effectLst/>
                <a:latin typeface="Segoe UI" panose="020B0502040204020203" pitchFamily="34" charset="0"/>
              </a:rPr>
              <a:t>Similar architecture as that of on-premises</a:t>
            </a:r>
            <a:endParaRPr lang="en-US" dirty="0">
              <a:effectLst/>
            </a:endParaRPr>
          </a:p>
          <a:p>
            <a:pPr rtl="0"/>
            <a:r>
              <a:rPr lang="en-US" dirty="0">
                <a:effectLst/>
                <a:latin typeface="Segoe UI" panose="020B0502040204020203" pitchFamily="34" charset="0"/>
              </a:rPr>
              <a:t>Additional layer providing</a:t>
            </a:r>
            <a:r>
              <a:rPr lang="en-US" baseline="0" dirty="0">
                <a:effectLst/>
                <a:latin typeface="Segoe UI" panose="020B0502040204020203" pitchFamily="34" charset="0"/>
              </a:rPr>
              <a:t> server and database partitioning, client connection routing, and billing. </a:t>
            </a:r>
          </a:p>
          <a:p>
            <a:pPr rtl="0"/>
            <a:r>
              <a:rPr lang="en-US" baseline="0" dirty="0">
                <a:effectLst/>
                <a:latin typeface="Segoe UI" panose="020B0502040204020203" pitchFamily="34" charset="0"/>
              </a:rPr>
              <a:t>Same great SQL Server technology on the backend.</a:t>
            </a:r>
          </a:p>
          <a:p>
            <a:pPr rtl="0"/>
            <a:r>
              <a:rPr lang="en-US" baseline="0" dirty="0">
                <a:effectLst/>
                <a:latin typeface="Segoe UI" panose="020B0502040204020203" pitchFamily="34" charset="0"/>
              </a:rPr>
              <a:t>Additional services (SQL Database Fabric) to ensure SLAs are met and to ensure optimum performance.</a:t>
            </a:r>
            <a:endParaRPr lang="en-US" dirty="0">
              <a:effectLst/>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Tree>
    <p:extLst>
      <p:ext uri="{BB962C8B-B14F-4D97-AF65-F5344CB8AC3E}">
        <p14:creationId xmlns:p14="http://schemas.microsoft.com/office/powerpoint/2010/main" val="20859978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a:effectLst/>
                <a:latin typeface="Segoe UI" panose="020B0502040204020203" pitchFamily="34" charset="0"/>
              </a:rPr>
              <a:t>Slide Objectives:</a:t>
            </a:r>
            <a:endParaRPr lang="en-US" dirty="0">
              <a:effectLst/>
            </a:endParaRPr>
          </a:p>
          <a:p>
            <a:pPr rtl="0"/>
            <a:r>
              <a:rPr lang="en-US" dirty="0">
                <a:effectLst/>
                <a:latin typeface="Segoe UI" panose="020B0502040204020203" pitchFamily="34" charset="0"/>
              </a:rPr>
              <a:t>Show the different methods of provisioning a SQL Database server</a:t>
            </a:r>
            <a:r>
              <a:rPr lang="en-US" baseline="0" dirty="0">
                <a:effectLst/>
                <a:latin typeface="Segoe UI" panose="020B0502040204020203" pitchFamily="34" charset="0"/>
              </a:rPr>
              <a:t> along with </a:t>
            </a:r>
            <a:r>
              <a:rPr lang="en-US" b="1" baseline="0" dirty="0">
                <a:effectLst/>
                <a:latin typeface="Segoe UI" panose="020B0502040204020203" pitchFamily="34" charset="0"/>
              </a:rPr>
              <a:t>how easy it is</a:t>
            </a:r>
            <a:r>
              <a:rPr lang="en-US" baseline="0" dirty="0">
                <a:effectLst/>
                <a:latin typeface="Segoe UI" panose="020B0502040204020203" pitchFamily="34" charset="0"/>
              </a:rPr>
              <a:t>. Plus, help the attendees understand what a SQL Database “server” really is.</a:t>
            </a:r>
            <a:endParaRPr lang="en-US" dirty="0">
              <a:effectLst/>
            </a:endParaRPr>
          </a:p>
          <a:p>
            <a:pPr rtl="0"/>
            <a:r>
              <a:rPr lang="en-US" b="1" dirty="0">
                <a:effectLst/>
                <a:latin typeface="Segoe UI" panose="020B0502040204020203" pitchFamily="34" charset="0"/>
              </a:rPr>
              <a:t>Transition:</a:t>
            </a:r>
            <a:endParaRPr lang="en-US" dirty="0">
              <a:effectLst/>
            </a:endParaRPr>
          </a:p>
          <a:p>
            <a:pPr rtl="0"/>
            <a:r>
              <a:rPr lang="en-US" dirty="0">
                <a:effectLst/>
              </a:rPr>
              <a:t>Provisioning an on-premises</a:t>
            </a:r>
            <a:r>
              <a:rPr lang="en-US" baseline="0" dirty="0">
                <a:effectLst/>
              </a:rPr>
              <a:t> SQL Server box can be time consuming, costly, and at times, a challenge. With SQL Database, provisioning a “server” is painless, quick, and provisioned in a matter of seconds. </a:t>
            </a:r>
            <a:endParaRPr lang="en-US" dirty="0">
              <a:effectLst/>
            </a:endParaRPr>
          </a:p>
          <a:p>
            <a:pPr rtl="0"/>
            <a:r>
              <a:rPr lang="en-US" b="1" dirty="0">
                <a:effectLst/>
                <a:latin typeface="Segoe UI" panose="020B0502040204020203" pitchFamily="34" charset="0"/>
              </a:rPr>
              <a:t>Speaking Points:</a:t>
            </a:r>
            <a:endParaRPr lang="en-US" dirty="0">
              <a:effectLst/>
            </a:endParaRPr>
          </a:p>
          <a:p>
            <a:pPr rtl="0"/>
            <a:r>
              <a:rPr lang="en-US" dirty="0">
                <a:effectLst/>
                <a:latin typeface="Segoe UI" panose="020B0502040204020203" pitchFamily="34" charset="0"/>
              </a:rPr>
              <a:t>Provision servers interactively using the Management Portal</a:t>
            </a:r>
            <a:endParaRPr lang="en-US" dirty="0">
              <a:effectLst/>
            </a:endParaRPr>
          </a:p>
          <a:p>
            <a:pPr rtl="0"/>
            <a:r>
              <a:rPr lang="en-US" dirty="0">
                <a:effectLst/>
                <a:latin typeface="Segoe UI" panose="020B0502040204020203" pitchFamily="34" charset="0"/>
              </a:rPr>
              <a:t>Automate server provisioning using the Microsoft Azure Management</a:t>
            </a:r>
            <a:r>
              <a:rPr lang="en-US" baseline="0" dirty="0">
                <a:effectLst/>
                <a:latin typeface="Segoe UI" panose="020B0502040204020203" pitchFamily="34" charset="0"/>
              </a:rPr>
              <a:t> API or PowerShell.</a:t>
            </a:r>
            <a:endParaRPr lang="en-US" dirty="0">
              <a:effectLst/>
            </a:endParaRPr>
          </a:p>
          <a:p>
            <a:pPr rtl="0"/>
            <a:r>
              <a:rPr lang="en-US" b="1" dirty="0">
                <a:effectLst/>
                <a:latin typeface="Segoe UI" panose="020B0502040204020203" pitchFamily="34" charset="0"/>
              </a:rPr>
              <a:t>Notes:</a:t>
            </a:r>
            <a:endParaRPr lang="en-US" dirty="0">
              <a:effectLst/>
            </a:endParaRPr>
          </a:p>
          <a:p>
            <a:pPr rtl="0"/>
            <a:r>
              <a:rPr lang="en-US" dirty="0">
                <a:effectLst/>
                <a:latin typeface="Segoe UI" panose="020B0502040204020203" pitchFamily="34" charset="0"/>
              </a:rPr>
              <a:t>While</a:t>
            </a:r>
            <a:r>
              <a:rPr lang="en-US" baseline="0" dirty="0">
                <a:effectLst/>
                <a:latin typeface="Segoe UI" panose="020B0502040204020203" pitchFamily="34" charset="0"/>
              </a:rPr>
              <a:t> the “server” is technically a TDS endpoint, much of the SQL Server process is similar. Administration login credentials are still needed for security, and more importantly defining service access is essential, and required, for maintaining the integrity of your server through firewall rules.</a:t>
            </a:r>
            <a:endParaRPr lang="en-US" dirty="0">
              <a:effectLst/>
            </a:endParaRP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Tree>
    <p:extLst>
      <p:ext uri="{BB962C8B-B14F-4D97-AF65-F5344CB8AC3E}">
        <p14:creationId xmlns:p14="http://schemas.microsoft.com/office/powerpoint/2010/main" val="6985155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a:effectLst/>
                <a:latin typeface="Segoe UI" panose="020B0502040204020203" pitchFamily="34" charset="0"/>
              </a:rPr>
              <a:t>Slide Objectives:</a:t>
            </a:r>
            <a:endParaRPr lang="en-US" dirty="0">
              <a:effectLst/>
            </a:endParaRPr>
          </a:p>
          <a:p>
            <a:r>
              <a:rPr lang="en-US" dirty="0"/>
              <a:t>Explain SQL Server Database Connectivity.</a:t>
            </a:r>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b="1" dirty="0">
                <a:effectLst/>
                <a:latin typeface="Segoe UI" panose="020B0502040204020203" pitchFamily="34" charset="0"/>
              </a:rPr>
              <a:t>Speaking Points:</a:t>
            </a:r>
            <a:endParaRPr lang="en-US" dirty="0">
              <a:effectLst/>
            </a:endParaRPr>
          </a:p>
          <a:p>
            <a:r>
              <a:rPr lang="en-US" b="0" dirty="0"/>
              <a:t>Explain</a:t>
            </a:r>
            <a:r>
              <a:rPr lang="en-US" b="0" baseline="0" dirty="0"/>
              <a:t> how data is protected using </a:t>
            </a:r>
            <a:r>
              <a:rPr lang="en-US" sz="1200" b="0" i="0" kern="1200" baseline="0" dirty="0">
                <a:solidFill>
                  <a:schemeClr val="tx1"/>
                </a:solidFill>
                <a:effectLst/>
                <a:latin typeface="+mn-lt"/>
                <a:ea typeface="+mn-ea"/>
                <a:cs typeface="+mn-cs"/>
              </a:rPr>
              <a:t>s</a:t>
            </a:r>
            <a:r>
              <a:rPr lang="en-US" sz="1200" b="0" i="0" kern="1200" dirty="0">
                <a:solidFill>
                  <a:schemeClr val="tx1"/>
                </a:solidFill>
                <a:effectLst/>
                <a:latin typeface="+mn-lt"/>
                <a:ea typeface="+mn-ea"/>
                <a:cs typeface="+mn-cs"/>
              </a:rPr>
              <a:t>erver-level firewall and database-level firewall rules. </a:t>
            </a:r>
          </a:p>
          <a:p>
            <a:r>
              <a:rPr lang="en-US" sz="1200" b="0" i="0" kern="1200" baseline="0" dirty="0">
                <a:solidFill>
                  <a:schemeClr val="tx1"/>
                </a:solidFill>
                <a:effectLst/>
                <a:latin typeface="+mn-lt"/>
                <a:ea typeface="+mn-ea"/>
                <a:cs typeface="+mn-cs"/>
              </a:rPr>
              <a:t>Explain the difference when services connecting to SQL Databases from the internet versus services connecting from the Azure Datacenters.</a:t>
            </a:r>
          </a:p>
          <a:p>
            <a:endParaRPr lang="en-US" b="0" baseline="0" dirty="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15</a:t>
            </a:fld>
            <a:endParaRPr lang="en-US"/>
          </a:p>
        </p:txBody>
      </p:sp>
    </p:spTree>
    <p:extLst>
      <p:ext uri="{BB962C8B-B14F-4D97-AF65-F5344CB8AC3E}">
        <p14:creationId xmlns:p14="http://schemas.microsoft.com/office/powerpoint/2010/main" val="36234443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a:effectLst/>
                <a:latin typeface="Segoe UI" panose="020B0502040204020203" pitchFamily="34" charset="0"/>
              </a:rPr>
              <a:t>Slide Objectives:</a:t>
            </a:r>
            <a:endParaRPr lang="en-US" dirty="0">
              <a:effectLst/>
            </a:endParaRPr>
          </a:p>
          <a:p>
            <a:pPr rtl="0"/>
            <a:r>
              <a:rPr lang="en-US" dirty="0">
                <a:effectLst/>
                <a:latin typeface="Segoe UI" panose="020B0502040204020203" pitchFamily="34" charset="0"/>
              </a:rPr>
              <a:t>Show</a:t>
            </a:r>
            <a:r>
              <a:rPr lang="en-US" baseline="0" dirty="0">
                <a:effectLst/>
                <a:latin typeface="Segoe UI" panose="020B0502040204020203" pitchFamily="34" charset="0"/>
              </a:rPr>
              <a:t> how to configure IP-Filtering in the firewall for the SQL </a:t>
            </a:r>
            <a:r>
              <a:rPr lang="en-US" baseline="0">
                <a:effectLst/>
                <a:latin typeface="Segoe UI" panose="020B0502040204020203" pitchFamily="34" charset="0"/>
              </a:rPr>
              <a:t>Database Server.</a:t>
            </a:r>
            <a:endParaRPr lang="en-US" dirty="0">
              <a:effectLst/>
            </a:endParaRP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16</a:t>
            </a:fld>
            <a:endParaRPr lang="en-US" dirty="0"/>
          </a:p>
        </p:txBody>
      </p:sp>
    </p:spTree>
    <p:extLst>
      <p:ext uri="{BB962C8B-B14F-4D97-AF65-F5344CB8AC3E}">
        <p14:creationId xmlns:p14="http://schemas.microsoft.com/office/powerpoint/2010/main" val="9867546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a:effectLst/>
                <a:latin typeface="Segoe UI" panose="020B0502040204020203" pitchFamily="34" charset="0"/>
              </a:rPr>
              <a:t>Slide Objectives:</a:t>
            </a:r>
            <a:endParaRPr lang="en-US" dirty="0">
              <a:effectLst/>
            </a:endParaRPr>
          </a:p>
          <a:p>
            <a:pPr rtl="0"/>
            <a:r>
              <a:rPr lang="en-US" dirty="0">
                <a:effectLst/>
                <a:latin typeface="Segoe UI" panose="020B0502040204020203" pitchFamily="34" charset="0"/>
              </a:rPr>
              <a:t>Show the different methods of provisioning a SQL Database server</a:t>
            </a:r>
            <a:r>
              <a:rPr lang="en-US" baseline="0" dirty="0">
                <a:effectLst/>
                <a:latin typeface="Segoe UI" panose="020B0502040204020203" pitchFamily="34" charset="0"/>
              </a:rPr>
              <a:t> along with </a:t>
            </a:r>
            <a:r>
              <a:rPr lang="en-US" b="1" baseline="0" dirty="0">
                <a:effectLst/>
                <a:latin typeface="Segoe UI" panose="020B0502040204020203" pitchFamily="34" charset="0"/>
              </a:rPr>
              <a:t>how easy it is</a:t>
            </a:r>
            <a:r>
              <a:rPr lang="en-US" baseline="0" dirty="0">
                <a:effectLst/>
                <a:latin typeface="Segoe UI" panose="020B0502040204020203" pitchFamily="34" charset="0"/>
              </a:rPr>
              <a:t>. Plus, help the attendees understand what a SQL Database “server” really is.</a:t>
            </a:r>
            <a:endParaRPr lang="en-US" dirty="0">
              <a:effectLst/>
            </a:endParaRPr>
          </a:p>
          <a:p>
            <a:pPr rtl="0"/>
            <a:r>
              <a:rPr lang="en-US" b="1" dirty="0">
                <a:effectLst/>
                <a:latin typeface="Segoe UI" panose="020B0502040204020203" pitchFamily="34" charset="0"/>
              </a:rPr>
              <a:t>Transition:</a:t>
            </a:r>
            <a:endParaRPr lang="en-US" dirty="0">
              <a:effectLst/>
            </a:endParaRPr>
          </a:p>
          <a:p>
            <a:pPr rtl="0"/>
            <a:r>
              <a:rPr lang="en-US" dirty="0">
                <a:effectLst/>
              </a:rPr>
              <a:t>Provisioning an on-premises</a:t>
            </a:r>
            <a:r>
              <a:rPr lang="en-US" baseline="0" dirty="0">
                <a:effectLst/>
              </a:rPr>
              <a:t> SQL Server box can be time consuming, costly, and at times, a challenge. With SQL Database, provisioning a “server” is painless, quick, and provisioned in a matter of seconds. </a:t>
            </a:r>
            <a:endParaRPr lang="en-US" dirty="0">
              <a:effectLst/>
            </a:endParaRPr>
          </a:p>
          <a:p>
            <a:pPr rtl="0"/>
            <a:r>
              <a:rPr lang="en-US" b="1" dirty="0">
                <a:effectLst/>
                <a:latin typeface="Segoe UI" panose="020B0502040204020203" pitchFamily="34" charset="0"/>
              </a:rPr>
              <a:t>Speaking Points:</a:t>
            </a:r>
            <a:endParaRPr lang="en-US" dirty="0">
              <a:effectLst/>
            </a:endParaRPr>
          </a:p>
          <a:p>
            <a:pPr rtl="0"/>
            <a:r>
              <a:rPr lang="en-US" dirty="0">
                <a:effectLst/>
                <a:latin typeface="Segoe UI" panose="020B0502040204020203" pitchFamily="34" charset="0"/>
              </a:rPr>
              <a:t>Provision servers interactively using the Management Portal</a:t>
            </a:r>
            <a:endParaRPr lang="en-US" dirty="0">
              <a:effectLst/>
            </a:endParaRPr>
          </a:p>
          <a:p>
            <a:pPr rtl="0"/>
            <a:r>
              <a:rPr lang="en-US" dirty="0">
                <a:effectLst/>
                <a:latin typeface="Segoe UI" panose="020B0502040204020203" pitchFamily="34" charset="0"/>
              </a:rPr>
              <a:t>Automate server provisioning using the Microsoft Azure Management</a:t>
            </a:r>
            <a:r>
              <a:rPr lang="en-US" baseline="0" dirty="0">
                <a:effectLst/>
                <a:latin typeface="Segoe UI" panose="020B0502040204020203" pitchFamily="34" charset="0"/>
              </a:rPr>
              <a:t> API or PowerShell.</a:t>
            </a:r>
            <a:endParaRPr lang="en-US" dirty="0">
              <a:effectLst/>
            </a:endParaRPr>
          </a:p>
          <a:p>
            <a:pPr rtl="0"/>
            <a:r>
              <a:rPr lang="en-US" b="1" dirty="0">
                <a:effectLst/>
                <a:latin typeface="Segoe UI" panose="020B0502040204020203" pitchFamily="34" charset="0"/>
              </a:rPr>
              <a:t>Notes:</a:t>
            </a:r>
            <a:endParaRPr lang="en-US" dirty="0">
              <a:effectLst/>
            </a:endParaRPr>
          </a:p>
          <a:p>
            <a:pPr rtl="0"/>
            <a:r>
              <a:rPr lang="en-US" dirty="0">
                <a:effectLst/>
                <a:latin typeface="Segoe UI" panose="020B0502040204020203" pitchFamily="34" charset="0"/>
              </a:rPr>
              <a:t>While</a:t>
            </a:r>
            <a:r>
              <a:rPr lang="en-US" baseline="0" dirty="0">
                <a:effectLst/>
                <a:latin typeface="Segoe UI" panose="020B0502040204020203" pitchFamily="34" charset="0"/>
              </a:rPr>
              <a:t> the “server” is technically a TDS endpoint, much of the SQL Server process is similar. Administration login credentials are still needed for security, and more importantly defining service access is essential, and required, for maintaining the integrity of your server through firewall rules.</a:t>
            </a:r>
            <a:endParaRPr lang="en-US" dirty="0">
              <a:effectLst/>
            </a:endParaRP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17</a:t>
            </a:fld>
            <a:endParaRPr lang="en-US" dirty="0"/>
          </a:p>
        </p:txBody>
      </p:sp>
    </p:spTree>
    <p:extLst>
      <p:ext uri="{BB962C8B-B14F-4D97-AF65-F5344CB8AC3E}">
        <p14:creationId xmlns:p14="http://schemas.microsoft.com/office/powerpoint/2010/main" val="47522182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a:effectLst/>
                <a:latin typeface="Segoe UI" panose="020B0502040204020203" pitchFamily="34" charset="0"/>
              </a:rPr>
              <a:t>Slide Objectives:</a:t>
            </a:r>
            <a:endParaRPr lang="en-US" dirty="0">
              <a:effectLst/>
            </a:endParaRPr>
          </a:p>
          <a:p>
            <a:pPr rtl="0"/>
            <a:r>
              <a:rPr lang="en-US" dirty="0">
                <a:effectLst/>
                <a:latin typeface="Segoe UI" panose="020B0502040204020203" pitchFamily="34" charset="0"/>
              </a:rPr>
              <a:t>Show the different methods of provisioning a SQL Database server</a:t>
            </a:r>
            <a:r>
              <a:rPr lang="en-US" baseline="0" dirty="0">
                <a:effectLst/>
                <a:latin typeface="Segoe UI" panose="020B0502040204020203" pitchFamily="34" charset="0"/>
              </a:rPr>
              <a:t> along with </a:t>
            </a:r>
            <a:r>
              <a:rPr lang="en-US" b="1" baseline="0" dirty="0">
                <a:effectLst/>
                <a:latin typeface="Segoe UI" panose="020B0502040204020203" pitchFamily="34" charset="0"/>
              </a:rPr>
              <a:t>how easy it is</a:t>
            </a:r>
            <a:r>
              <a:rPr lang="en-US" baseline="0" dirty="0">
                <a:effectLst/>
                <a:latin typeface="Segoe UI" panose="020B0502040204020203" pitchFamily="34" charset="0"/>
              </a:rPr>
              <a:t>. Plus, help the attendees understand what a SQL Database “server” really is.</a:t>
            </a:r>
            <a:endParaRPr lang="en-US" dirty="0">
              <a:effectLst/>
            </a:endParaRPr>
          </a:p>
          <a:p>
            <a:pPr rtl="0"/>
            <a:r>
              <a:rPr lang="en-US" b="1" dirty="0">
                <a:effectLst/>
                <a:latin typeface="Segoe UI" panose="020B0502040204020203" pitchFamily="34" charset="0"/>
              </a:rPr>
              <a:t>Transition:</a:t>
            </a:r>
            <a:endParaRPr lang="en-US" dirty="0">
              <a:effectLst/>
            </a:endParaRPr>
          </a:p>
          <a:p>
            <a:pPr rtl="0"/>
            <a:r>
              <a:rPr lang="en-US" dirty="0">
                <a:effectLst/>
              </a:rPr>
              <a:t>Provisioning an on-premises</a:t>
            </a:r>
            <a:r>
              <a:rPr lang="en-US" baseline="0" dirty="0">
                <a:effectLst/>
              </a:rPr>
              <a:t> SQL Server box can be time consuming, costly, and at times, a challenge. With SQL Database, provisioning a “server” is painless, quick, and provisioned in a matter of seconds. </a:t>
            </a:r>
            <a:endParaRPr lang="en-US" dirty="0">
              <a:effectLst/>
            </a:endParaRPr>
          </a:p>
          <a:p>
            <a:pPr rtl="0"/>
            <a:r>
              <a:rPr lang="en-US" b="1" dirty="0">
                <a:effectLst/>
                <a:latin typeface="Segoe UI" panose="020B0502040204020203" pitchFamily="34" charset="0"/>
              </a:rPr>
              <a:t>Speaking Points:</a:t>
            </a:r>
            <a:endParaRPr lang="en-US" dirty="0">
              <a:effectLst/>
            </a:endParaRPr>
          </a:p>
          <a:p>
            <a:pPr rtl="0"/>
            <a:r>
              <a:rPr lang="en-US" dirty="0">
                <a:effectLst/>
                <a:latin typeface="Segoe UI" panose="020B0502040204020203" pitchFamily="34" charset="0"/>
              </a:rPr>
              <a:t>Automate server provisioning using the Microsoft Azure Management</a:t>
            </a:r>
            <a:r>
              <a:rPr lang="en-US" baseline="0" dirty="0">
                <a:effectLst/>
                <a:latin typeface="Segoe UI" panose="020B0502040204020203" pitchFamily="34" charset="0"/>
              </a:rPr>
              <a:t> API or PowerShell or xplat-cli.</a:t>
            </a:r>
            <a:endParaRPr lang="en-US" dirty="0">
              <a:effectLst/>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pPr/>
              <a:t>18</a:t>
            </a:fld>
            <a:endParaRPr lang="en-US" dirty="0"/>
          </a:p>
        </p:txBody>
      </p:sp>
    </p:spTree>
    <p:extLst>
      <p:ext uri="{BB962C8B-B14F-4D97-AF65-F5344CB8AC3E}">
        <p14:creationId xmlns:p14="http://schemas.microsoft.com/office/powerpoint/2010/main" val="11426006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a:effectLst/>
                <a:latin typeface="Segoe UI" panose="020B0502040204020203" pitchFamily="34" charset="0"/>
              </a:rPr>
              <a:t>Slide Objectives:</a:t>
            </a:r>
            <a:endParaRPr lang="en-US" dirty="0">
              <a:effectLst/>
            </a:endParaRPr>
          </a:p>
          <a:p>
            <a:pPr rtl="0"/>
            <a:r>
              <a:rPr lang="en-US" baseline="0" dirty="0">
                <a:effectLst/>
                <a:latin typeface="Segoe UI" panose="020B0502040204020203" pitchFamily="34" charset="0"/>
              </a:rPr>
              <a:t>Highlight what’s new in the latest SQL Database service update.</a:t>
            </a:r>
            <a:endParaRPr lang="en-US" dirty="0">
              <a:effectLst/>
            </a:endParaRPr>
          </a:p>
          <a:p>
            <a:pPr rtl="0"/>
            <a:r>
              <a:rPr lang="en-US" b="1" dirty="0">
                <a:effectLst/>
                <a:latin typeface="Segoe UI" panose="020B0502040204020203" pitchFamily="34" charset="0"/>
              </a:rPr>
              <a:t>Transition:</a:t>
            </a:r>
            <a:endParaRPr lang="en-US" dirty="0">
              <a:effectLst/>
            </a:endParaRPr>
          </a:p>
          <a:p>
            <a:pPr rtl="0"/>
            <a:r>
              <a:rPr lang="en-US" dirty="0">
                <a:effectLst/>
              </a:rPr>
              <a:t>In late September</a:t>
            </a:r>
            <a:r>
              <a:rPr lang="en-US" baseline="0" dirty="0">
                <a:effectLst/>
              </a:rPr>
              <a:t> a service update was deployed to Microsoft Azure SQL Database that included new functionality.</a:t>
            </a:r>
            <a:endParaRPr lang="en-US" dirty="0">
              <a:effectLst/>
            </a:endParaRPr>
          </a:p>
          <a:p>
            <a:pPr rtl="0"/>
            <a:r>
              <a:rPr lang="en-US" b="1" dirty="0">
                <a:effectLst/>
                <a:latin typeface="Segoe UI" panose="020B0502040204020203" pitchFamily="34" charset="0"/>
              </a:rPr>
              <a:t>Speaking Points:</a:t>
            </a:r>
            <a:endParaRPr lang="en-US" dirty="0">
              <a:effectLst/>
            </a:endParaRPr>
          </a:p>
          <a:p>
            <a:pPr rtl="0"/>
            <a:r>
              <a:rPr lang="en-US" dirty="0">
                <a:effectLst/>
                <a:latin typeface="Segoe UI" panose="020B0502040204020203" pitchFamily="34" charset="0"/>
              </a:rPr>
              <a:t>Linked Server – </a:t>
            </a:r>
            <a:r>
              <a:rPr lang="en-US" dirty="0"/>
              <a:t>This is a new component for database hybrid solutions spanning on-premises corporate networks and the Microsoft Azure cloud. </a:t>
            </a:r>
            <a:endParaRPr lang="en-US" dirty="0">
              <a:effectLst/>
              <a:latin typeface="Segoe UI" panose="020B0502040204020203" pitchFamily="34" charset="0"/>
            </a:endParaRPr>
          </a:p>
          <a:p>
            <a:pPr rtl="0"/>
            <a:r>
              <a:rPr lang="en-US" dirty="0">
                <a:effectLst/>
                <a:latin typeface="Segoe UI" panose="020B0502040204020203" pitchFamily="34" charset="0"/>
              </a:rPr>
              <a:t>Recursive Trigger – </a:t>
            </a:r>
            <a:r>
              <a:rPr lang="en-US" dirty="0"/>
              <a:t>Just like SQL Server 2012, the option can be configured via ALTER</a:t>
            </a:r>
            <a:r>
              <a:rPr lang="en-US" baseline="0" dirty="0"/>
              <a:t> DATABASE </a:t>
            </a:r>
            <a:r>
              <a:rPr lang="en-US" baseline="0" dirty="0" err="1"/>
              <a:t>dbname</a:t>
            </a:r>
            <a:r>
              <a:rPr lang="en-US" baseline="0" dirty="0"/>
              <a:t> SET RECURSIVE_TRIGGERS ON|OFF </a:t>
            </a:r>
            <a:endParaRPr lang="en-US" dirty="0">
              <a:effectLst/>
              <a:latin typeface="Segoe UI" panose="020B0502040204020203" pitchFamily="34" charset="0"/>
            </a:endParaRPr>
          </a:p>
          <a:p>
            <a:pPr rtl="0"/>
            <a:r>
              <a:rPr lang="en-US" dirty="0">
                <a:effectLst/>
                <a:latin typeface="Segoe UI" panose="020B0502040204020203" pitchFamily="34" charset="0"/>
              </a:rPr>
              <a:t>DBCC –</a:t>
            </a:r>
            <a:r>
              <a:rPr lang="en-US" baseline="0" dirty="0">
                <a:effectLst/>
                <a:latin typeface="Segoe UI" panose="020B0502040204020203" pitchFamily="34" charset="0"/>
              </a:rPr>
              <a:t> </a:t>
            </a:r>
            <a:r>
              <a:rPr lang="en-US" dirty="0"/>
              <a:t>The query optimizer uses statistics to estimate the cardinality or number of rows in the query result, which enables the query optimizer to create a high quality query plan.</a:t>
            </a:r>
            <a:endParaRPr lang="en-US" baseline="0" dirty="0">
              <a:effectLst/>
              <a:latin typeface="Segoe UI" panose="020B0502040204020203" pitchFamily="34" charset="0"/>
            </a:endParaRPr>
          </a:p>
          <a:p>
            <a:pPr rtl="0"/>
            <a:r>
              <a:rPr lang="en-US" baseline="0" dirty="0">
                <a:effectLst/>
                <a:latin typeface="Segoe UI" panose="020B0502040204020203" pitchFamily="34" charset="0"/>
              </a:rPr>
              <a:t>Firewall Rules – </a:t>
            </a:r>
            <a:r>
              <a:rPr lang="en-US" dirty="0"/>
              <a:t>different rules for different databases hosted on the same logical SQL Database server</a:t>
            </a:r>
            <a:endParaRPr lang="en-US" dirty="0">
              <a:effectLst/>
            </a:endParaRPr>
          </a:p>
          <a:p>
            <a:pPr rtl="0"/>
            <a:r>
              <a:rPr lang="en-US" b="1" dirty="0">
                <a:effectLst/>
                <a:latin typeface="Segoe UI" panose="020B0502040204020203" pitchFamily="34" charset="0"/>
              </a:rPr>
              <a:t>Notes:</a:t>
            </a:r>
            <a:endParaRPr lang="en-US" dirty="0">
              <a:effectLst/>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pPr/>
              <a:t>19</a:t>
            </a:fld>
            <a:endParaRPr lang="en-US" dirty="0"/>
          </a:p>
        </p:txBody>
      </p:sp>
    </p:spTree>
    <p:extLst>
      <p:ext uri="{BB962C8B-B14F-4D97-AF65-F5344CB8AC3E}">
        <p14:creationId xmlns:p14="http://schemas.microsoft.com/office/powerpoint/2010/main" val="25404070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sv-SE" dirty="0"/>
              <a:t>The</a:t>
            </a:r>
            <a:r>
              <a:rPr lang="sv-SE" baseline="0" dirty="0"/>
              <a:t> Azure data Platform is HUGE and growing. This session will have to be brief about some of this content and make a few deep dives here and there.</a:t>
            </a:r>
            <a:endParaRPr lang="en-US" dirty="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a:t>
            </a:fld>
            <a:endParaRPr lang="en-US"/>
          </a:p>
        </p:txBody>
      </p:sp>
    </p:spTree>
    <p:extLst>
      <p:ext uri="{BB962C8B-B14F-4D97-AF65-F5344CB8AC3E}">
        <p14:creationId xmlns:p14="http://schemas.microsoft.com/office/powerpoint/2010/main" val="4419158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20</a:t>
            </a:fld>
            <a:endParaRPr lang="en-US" dirty="0"/>
          </a:p>
        </p:txBody>
      </p:sp>
    </p:spTree>
    <p:extLst>
      <p:ext uri="{BB962C8B-B14F-4D97-AF65-F5344CB8AC3E}">
        <p14:creationId xmlns:p14="http://schemas.microsoft.com/office/powerpoint/2010/main" val="11024388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sv-SE" dirty="0"/>
              <a:t>Now let’s focus on </a:t>
            </a:r>
            <a:r>
              <a:rPr lang="sv-SE" baseline="0" dirty="0"/>
              <a:t>SQL Server in a Microsoft Azure Virtual Machine!</a:t>
            </a:r>
            <a:endParaRPr lang="en-US" dirty="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21</a:t>
            </a:fld>
            <a:endParaRPr lang="en-US"/>
          </a:p>
        </p:txBody>
      </p:sp>
    </p:spTree>
    <p:extLst>
      <p:ext uri="{BB962C8B-B14F-4D97-AF65-F5344CB8AC3E}">
        <p14:creationId xmlns:p14="http://schemas.microsoft.com/office/powerpoint/2010/main" val="8354851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v-SE" dirty="0"/>
          </a:p>
        </p:txBody>
      </p:sp>
      <p:sp>
        <p:nvSpPr>
          <p:cNvPr id="4" name="Slide Number Placeholder 3"/>
          <p:cNvSpPr>
            <a:spLocks noGrp="1"/>
          </p:cNvSpPr>
          <p:nvPr>
            <p:ph type="sldNum" sz="quarter" idx="10"/>
          </p:nvPr>
        </p:nvSpPr>
        <p:spPr/>
        <p:txBody>
          <a:bodyPr/>
          <a:lstStyle/>
          <a:p>
            <a:fld id="{2C52CFDC-D2D5-4B9F-BA75-89F771E01AEB}" type="slidenum">
              <a:rPr lang="en-US" smtClean="0"/>
              <a:t>23</a:t>
            </a:fld>
            <a:endParaRPr lang="en-US"/>
          </a:p>
        </p:txBody>
      </p:sp>
    </p:spTree>
    <p:extLst>
      <p:ext uri="{BB962C8B-B14F-4D97-AF65-F5344CB8AC3E}">
        <p14:creationId xmlns:p14="http://schemas.microsoft.com/office/powerpoint/2010/main" val="371225679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sv-SE" dirty="0"/>
              <a:t>Now let’s focus on </a:t>
            </a:r>
            <a:r>
              <a:rPr lang="sv-SE" baseline="0" dirty="0"/>
              <a:t>the new Microsoft Azure DocumentDB Service!</a:t>
            </a:r>
            <a:endParaRPr lang="en-US" dirty="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24</a:t>
            </a:fld>
            <a:endParaRPr lang="en-US"/>
          </a:p>
        </p:txBody>
      </p:sp>
    </p:spTree>
    <p:extLst>
      <p:ext uri="{BB962C8B-B14F-4D97-AF65-F5344CB8AC3E}">
        <p14:creationId xmlns:p14="http://schemas.microsoft.com/office/powerpoint/2010/main" val="152909074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Configurable consistency to trade off consistency and performance.</a:t>
            </a:r>
          </a:p>
          <a:p>
            <a:r>
              <a:rPr lang="en-US" dirty="0"/>
              <a:t>Database Accounts are configured with a default consistency level. </a:t>
            </a:r>
          </a:p>
          <a:p>
            <a:r>
              <a:rPr lang="en-US" dirty="0"/>
              <a:t>Consistency level can be weakened per read/query request.</a:t>
            </a:r>
          </a:p>
          <a:p>
            <a:endParaRPr lang="en-US" dirty="0"/>
          </a:p>
          <a:p>
            <a:r>
              <a:rPr lang="en-US" dirty="0"/>
              <a:t>Strong: </a:t>
            </a:r>
            <a:r>
              <a:rPr lang="en-US" sz="1200" dirty="0"/>
              <a:t>All writes are visible to all readers. Writes synchronously committed by a majority quorum of replicas and reads are acknowledged by the majority read quorum</a:t>
            </a:r>
          </a:p>
          <a:p>
            <a:endParaRPr lang="en-US" sz="120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Bounded</a:t>
            </a:r>
            <a:r>
              <a:rPr lang="en-US" sz="1200" baseline="0" dirty="0"/>
              <a:t> Staleness: </a:t>
            </a:r>
            <a:r>
              <a:rPr lang="en-US" sz="1200" dirty="0"/>
              <a:t>Guaranteed ordering of writes, reads adhere to minimum freshness. Writes are propagated asynchronously, reads are acknowledged by majority quorum lagging by at most K prefixes.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Session: Read your own writes. Writes are propagated asynchronously while reads for a session are issued against the replica that can serve the requested version.</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Eventual:</a:t>
            </a:r>
            <a:r>
              <a:rPr lang="en-US" sz="1200" baseline="0" dirty="0"/>
              <a:t> </a:t>
            </a:r>
            <a:r>
              <a:rPr lang="en-US" sz="1200" dirty="0">
                <a:solidFill>
                  <a:schemeClr val="tx1"/>
                </a:solidFill>
              </a:rPr>
              <a:t>Reads eventually converge with writes. Writes are propagated asynchronously while reads can be acknowledged by any replica. Readers may view older data then previously observed.</a:t>
            </a:r>
            <a:endParaRPr lang="en-US" sz="120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a:p>
          <a:p>
            <a:endParaRPr lang="en-US" sz="1200" dirty="0"/>
          </a:p>
          <a:p>
            <a:endParaRPr lang="en-US" sz="1200" dirty="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28</a:t>
            </a:fld>
            <a:endParaRPr lang="en-US"/>
          </a:p>
        </p:txBody>
      </p:sp>
    </p:spTree>
    <p:extLst>
      <p:ext uri="{BB962C8B-B14F-4D97-AF65-F5344CB8AC3E}">
        <p14:creationId xmlns:p14="http://schemas.microsoft.com/office/powerpoint/2010/main" val="3594175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Speaker</a:t>
            </a:r>
            <a:r>
              <a:rPr lang="en-US" sz="1200" b="1" i="0" kern="1200" baseline="0" dirty="0">
                <a:solidFill>
                  <a:schemeClr val="tx1"/>
                </a:solidFill>
                <a:effectLst/>
                <a:latin typeface="+mn-lt"/>
                <a:ea typeface="+mn-ea"/>
                <a:cs typeface="+mn-cs"/>
              </a:rPr>
              <a:t> notes:</a:t>
            </a:r>
          </a:p>
          <a:p>
            <a:endParaRPr lang="en-US" sz="1200" b="0" i="0" kern="1200" baseline="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Achieve near-infinite scale in terms of storage and throughput by horizontally partitioning data(</a:t>
            </a:r>
            <a:r>
              <a:rPr lang="en-US" sz="1200" b="0" i="0" kern="1200" dirty="0" err="1">
                <a:solidFill>
                  <a:schemeClr val="tx1"/>
                </a:solidFill>
                <a:effectLst/>
                <a:latin typeface="+mn-lt"/>
                <a:ea typeface="+mn-ea"/>
                <a:cs typeface="+mn-cs"/>
              </a:rPr>
              <a:t>sharding</a:t>
            </a:r>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Best partition option</a:t>
            </a:r>
            <a:r>
              <a:rPr lang="en-US" sz="1200" b="0" i="0" kern="1200" baseline="0" dirty="0">
                <a:solidFill>
                  <a:schemeClr val="tx1"/>
                </a:solidFill>
                <a:effectLst/>
                <a:latin typeface="+mn-lt"/>
                <a:ea typeface="+mn-ea"/>
                <a:cs typeface="+mn-cs"/>
              </a:rPr>
              <a:t> for </a:t>
            </a:r>
            <a:r>
              <a:rPr lang="en-US" sz="1200" b="0" i="0" kern="1200" dirty="0">
                <a:solidFill>
                  <a:schemeClr val="tx1"/>
                </a:solidFill>
                <a:effectLst/>
                <a:latin typeface="+mn-lt"/>
                <a:ea typeface="+mn-ea"/>
                <a:cs typeface="+mn-cs"/>
              </a:rPr>
              <a:t>data across collections will depend on data format and access patterns</a:t>
            </a:r>
          </a:p>
          <a:p>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err="1">
                <a:solidFill>
                  <a:schemeClr val="tx1"/>
                </a:solidFill>
                <a:effectLst/>
                <a:latin typeface="+mn-lt"/>
                <a:ea typeface="+mn-ea"/>
                <a:cs typeface="+mn-cs"/>
              </a:rPr>
              <a:t>DocumentDB</a:t>
            </a:r>
            <a:r>
              <a:rPr lang="en-US" sz="1200" b="0" i="0" kern="1200" dirty="0">
                <a:solidFill>
                  <a:schemeClr val="tx1"/>
                </a:solidFill>
                <a:effectLst/>
                <a:latin typeface="+mn-lt"/>
                <a:ea typeface="+mn-ea"/>
                <a:cs typeface="+mn-cs"/>
              </a:rPr>
              <a:t> accounts can be scaled linearly with cost via collections</a:t>
            </a:r>
          </a:p>
          <a:p>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30</a:t>
            </a:fld>
            <a:endParaRPr lang="en-US"/>
          </a:p>
        </p:txBody>
      </p:sp>
    </p:spTree>
    <p:extLst>
      <p:ext uri="{BB962C8B-B14F-4D97-AF65-F5344CB8AC3E}">
        <p14:creationId xmlns:p14="http://schemas.microsoft.com/office/powerpoint/2010/main" val="8617519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Speaker</a:t>
            </a:r>
            <a:r>
              <a:rPr lang="en-US" sz="1200" b="1" i="0" kern="1200" baseline="0" dirty="0">
                <a:solidFill>
                  <a:schemeClr val="tx1"/>
                </a:solidFill>
                <a:effectLst/>
                <a:latin typeface="+mn-lt"/>
                <a:ea typeface="+mn-ea"/>
                <a:cs typeface="+mn-cs"/>
              </a:rPr>
              <a:t> notes:</a:t>
            </a:r>
            <a:endParaRPr lang="en-US" sz="1200" b="1"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This is commonly used to partition data produced or consumed from a large number of distinct clients, and is useful for storing user profiles, catalog items, and </a:t>
            </a:r>
            <a:r>
              <a:rPr lang="en-US" sz="1200" b="0" i="0" kern="1200" dirty="0" err="1">
                <a:solidFill>
                  <a:schemeClr val="tx1"/>
                </a:solidFill>
                <a:effectLst/>
                <a:latin typeface="+mn-lt"/>
                <a:ea typeface="+mn-ea"/>
                <a:cs typeface="+mn-cs"/>
              </a:rPr>
              <a:t>IoT</a:t>
            </a:r>
            <a:r>
              <a:rPr lang="en-US" sz="1200" b="0" i="0" kern="1200" dirty="0">
                <a:solidFill>
                  <a:schemeClr val="tx1"/>
                </a:solidFill>
                <a:effectLst/>
                <a:latin typeface="+mn-lt"/>
                <a:ea typeface="+mn-ea"/>
                <a:cs typeface="+mn-cs"/>
              </a:rPr>
              <a:t> ("Internet of Things") telemetry data.</a:t>
            </a:r>
          </a:p>
          <a:p>
            <a:pPr marL="171450" indent="-171450">
              <a:buFont typeface="Arial" panose="020B0604020202020204" pitchFamily="34" charset="0"/>
              <a:buChar char="•"/>
            </a:pPr>
            <a:endParaRPr lang="en-US" sz="12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You should use hash partitioning whenever there are too many entities to enumerate through lookup partitioning (e.g. users or devices) and the request rate is fairly uniform across entities.</a:t>
            </a:r>
            <a:br>
              <a:rPr lang="en-US" sz="1200" b="0" i="0"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Hash partitioning is useful for uniform load balancing of requests to make effective use of your provisioned storage and throughput. Using </a:t>
            </a:r>
            <a:r>
              <a:rPr lang="en-US" sz="1200" b="0" i="1" kern="1200" dirty="0">
                <a:solidFill>
                  <a:schemeClr val="tx1"/>
                </a:solidFill>
                <a:effectLst/>
                <a:latin typeface="+mn-lt"/>
                <a:ea typeface="+mn-ea"/>
                <a:cs typeface="+mn-cs"/>
              </a:rPr>
              <a:t>consistent hashing</a:t>
            </a:r>
            <a:r>
              <a:rPr lang="en-US" sz="1200" b="0" i="0" kern="1200" dirty="0">
                <a:solidFill>
                  <a:schemeClr val="tx1"/>
                </a:solidFill>
                <a:effectLst/>
                <a:latin typeface="+mn-lt"/>
                <a:ea typeface="+mn-ea"/>
                <a:cs typeface="+mn-cs"/>
              </a:rPr>
              <a:t> algorithms allow you to minimize the amount of data that has to be moved when adding or removing a partition.</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31</a:t>
            </a:fld>
            <a:endParaRPr lang="en-US"/>
          </a:p>
        </p:txBody>
      </p:sp>
    </p:spTree>
    <p:extLst>
      <p:ext uri="{BB962C8B-B14F-4D97-AF65-F5344CB8AC3E}">
        <p14:creationId xmlns:p14="http://schemas.microsoft.com/office/powerpoint/2010/main" val="387385964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Speaker</a:t>
            </a:r>
            <a:r>
              <a:rPr lang="en-US" sz="1200" b="1" i="0" kern="1200" baseline="0" dirty="0">
                <a:solidFill>
                  <a:schemeClr val="tx1"/>
                </a:solidFill>
                <a:effectLst/>
                <a:latin typeface="+mn-lt"/>
                <a:ea typeface="+mn-ea"/>
                <a:cs typeface="+mn-cs"/>
              </a:rPr>
              <a:t> notes:</a:t>
            </a:r>
            <a:endParaRPr lang="en-US" sz="1200" b="1" i="0" kern="1200" dirty="0">
              <a:solidFill>
                <a:schemeClr val="tx1"/>
              </a:solidFill>
              <a:effectLst/>
              <a:latin typeface="+mn-lt"/>
              <a:ea typeface="+mn-ea"/>
              <a:cs typeface="+mn-cs"/>
            </a:endParaRPr>
          </a:p>
          <a:p>
            <a:pPr marL="171450" indent="-171450">
              <a:buFont typeface="Arial" panose="020B0604020202020204" pitchFamily="34" charset="0"/>
              <a:buChar char="•"/>
            </a:pPr>
            <a:endParaRPr lang="en-US" sz="12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This is commonly used for partitioning with </a:t>
            </a:r>
            <a:r>
              <a:rPr lang="en-US" sz="1200" b="0" i="1" kern="1200" dirty="0">
                <a:solidFill>
                  <a:schemeClr val="tx1"/>
                </a:solidFill>
                <a:effectLst/>
                <a:latin typeface="+mn-lt"/>
                <a:ea typeface="+mn-ea"/>
                <a:cs typeface="+mn-cs"/>
              </a:rPr>
              <a:t>time stamp</a:t>
            </a:r>
            <a:r>
              <a:rPr lang="en-US" sz="1200" b="0" i="0" kern="1200" dirty="0">
                <a:solidFill>
                  <a:schemeClr val="tx1"/>
                </a:solidFill>
                <a:effectLst/>
                <a:latin typeface="+mn-lt"/>
                <a:ea typeface="+mn-ea"/>
                <a:cs typeface="+mn-cs"/>
              </a:rPr>
              <a:t> properties (e.g., </a:t>
            </a:r>
            <a:r>
              <a:rPr lang="en-US" sz="1200" b="0" i="0" kern="1200" dirty="0" err="1">
                <a:solidFill>
                  <a:schemeClr val="tx1"/>
                </a:solidFill>
                <a:effectLst/>
                <a:latin typeface="+mn-lt"/>
                <a:ea typeface="+mn-ea"/>
                <a:cs typeface="+mn-cs"/>
              </a:rPr>
              <a:t>eventTime</a:t>
            </a:r>
            <a:r>
              <a:rPr lang="en-US" sz="1200" b="0" i="0" kern="1200" dirty="0">
                <a:solidFill>
                  <a:schemeClr val="tx1"/>
                </a:solidFill>
                <a:effectLst/>
                <a:latin typeface="+mn-lt"/>
                <a:ea typeface="+mn-ea"/>
                <a:cs typeface="+mn-cs"/>
              </a:rPr>
              <a:t> between Feb 1, 2015 and Feb 2, 2015).</a:t>
            </a:r>
          </a:p>
          <a:p>
            <a:pPr marL="171450" indent="-171450">
              <a:buFont typeface="Arial" panose="020B0604020202020204" pitchFamily="34" charset="0"/>
              <a:buChar char="•"/>
            </a:pPr>
            <a:endParaRPr lang="en-US" sz="12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You should use Range partitioning if your queries are restricted to specific range values against the partition key.</a:t>
            </a:r>
            <a:br>
              <a:rPr lang="en-US" sz="1200" b="0" i="0"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Range partitioning is generally used in the context of dates, as it gives you an easy and natural mechanism for aging out partitions by timestamp. It is also useful when queries are generally constrained to a time range since that is aligned with the partitioning boundaries.</a:t>
            </a:r>
          </a:p>
          <a:p>
            <a:pPr marL="171450" indent="-171450">
              <a:buFont typeface="Arial" panose="020B0604020202020204" pitchFamily="34" charset="0"/>
              <a:buChar char="•"/>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C52CFDC-D2D5-4B9F-BA75-89F771E01AEB}" type="slidenum">
              <a:rPr lang="en-US" smtClean="0"/>
              <a:t>32</a:t>
            </a:fld>
            <a:endParaRPr lang="en-US"/>
          </a:p>
        </p:txBody>
      </p:sp>
    </p:spTree>
    <p:extLst>
      <p:ext uri="{BB962C8B-B14F-4D97-AF65-F5344CB8AC3E}">
        <p14:creationId xmlns:p14="http://schemas.microsoft.com/office/powerpoint/2010/main" val="98966222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Speaker</a:t>
            </a:r>
            <a:r>
              <a:rPr lang="en-US" sz="1200" b="1" i="0" kern="1200" baseline="0" dirty="0">
                <a:solidFill>
                  <a:schemeClr val="tx1"/>
                </a:solidFill>
                <a:effectLst/>
                <a:latin typeface="+mn-lt"/>
                <a:ea typeface="+mn-ea"/>
                <a:cs typeface="+mn-cs"/>
              </a:rPr>
              <a:t> notes:</a:t>
            </a:r>
            <a:endParaRPr lang="en-US" sz="1200" b="1" i="0" kern="1200" dirty="0">
              <a:solidFill>
                <a:schemeClr val="tx1"/>
              </a:solidFill>
              <a:effectLst/>
              <a:latin typeface="+mn-lt"/>
              <a:ea typeface="+mn-ea"/>
              <a:cs typeface="+mn-cs"/>
            </a:endParaRPr>
          </a:p>
          <a:p>
            <a:pPr marL="171450" indent="-171450">
              <a:buFont typeface="Arial" panose="020B0604020202020204" pitchFamily="34" charset="0"/>
              <a:buChar char="•"/>
            </a:pPr>
            <a:endParaRPr lang="en-US" sz="12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This is commonly used for partitioning by region (e.g. the partition for Scandinavia contains Norway, Denmark, and Sweden).</a:t>
            </a:r>
            <a:br>
              <a:rPr lang="en-US" sz="1200" b="0" i="0"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Lookup partitioning offers the highest degree of control in managing a multi-tenant application. You can assign multiple tenants to a single collection, single tenant to a single collection, or even a single tenant across multiple collections.</a:t>
            </a:r>
            <a:br>
              <a:rPr lang="en-US" sz="1200" b="0" i="0"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Lookup partitioning allows you to group and organize unordered and unrelated sets of data in a natural way e.g., group tenants by organization or states by geographic region. Lookup also offers fine-grained control for migrating data between collections.</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33</a:t>
            </a:fld>
            <a:endParaRPr lang="en-US"/>
          </a:p>
        </p:txBody>
      </p:sp>
    </p:spTree>
    <p:extLst>
      <p:ext uri="{BB962C8B-B14F-4D97-AF65-F5344CB8AC3E}">
        <p14:creationId xmlns:p14="http://schemas.microsoft.com/office/powerpoint/2010/main" val="12216820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sv-SE" dirty="0"/>
              <a:t>Now let’s focus on Microsoft Azure</a:t>
            </a:r>
            <a:r>
              <a:rPr lang="sv-SE" baseline="0" dirty="0"/>
              <a:t> SQL Database the PaaS service!</a:t>
            </a:r>
            <a:endParaRPr lang="en-US" dirty="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3</a:t>
            </a:fld>
            <a:endParaRPr lang="en-US"/>
          </a:p>
        </p:txBody>
      </p:sp>
    </p:spTree>
    <p:extLst>
      <p:ext uri="{BB962C8B-B14F-4D97-AF65-F5344CB8AC3E}">
        <p14:creationId xmlns:p14="http://schemas.microsoft.com/office/powerpoint/2010/main" val="8806332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rtl="0"/>
            <a:r>
              <a:rPr lang="en-US" b="1" dirty="0">
                <a:effectLst/>
                <a:latin typeface="Segoe UI" panose="020B0502040204020203" pitchFamily="34" charset="0"/>
              </a:rPr>
              <a:t>Slide Objectives:</a:t>
            </a:r>
            <a:endParaRPr lang="en-US" dirty="0">
              <a:effectLst/>
            </a:endParaRPr>
          </a:p>
          <a:p>
            <a:pPr rtl="0"/>
            <a:r>
              <a:rPr lang="en-US" dirty="0">
                <a:effectLst/>
                <a:latin typeface="Segoe UI" panose="020B0502040204020203" pitchFamily="34" charset="0"/>
              </a:rPr>
              <a:t>Show Microsoft’ continuous Private to Public Cloud Offering</a:t>
            </a:r>
            <a:r>
              <a:rPr lang="en-US" baseline="0" dirty="0">
                <a:effectLst/>
                <a:latin typeface="Segoe UI" panose="020B0502040204020203" pitchFamily="34" charset="0"/>
              </a:rPr>
              <a:t>, but this presentation will focus on Microsoft’s relational database </a:t>
            </a:r>
            <a:r>
              <a:rPr lang="en-US" baseline="0" dirty="0" err="1">
                <a:effectLst/>
                <a:latin typeface="Segoe UI" panose="020B0502040204020203" pitchFamily="34" charset="0"/>
              </a:rPr>
              <a:t>PaaS</a:t>
            </a:r>
            <a:r>
              <a:rPr lang="en-US" baseline="0" dirty="0">
                <a:effectLst/>
                <a:latin typeface="Segoe UI" panose="020B0502040204020203" pitchFamily="34" charset="0"/>
              </a:rPr>
              <a:t> offering.</a:t>
            </a:r>
            <a:endParaRPr lang="en-US" dirty="0">
              <a:effectLst/>
            </a:endParaRPr>
          </a:p>
          <a:p>
            <a:pPr rtl="0"/>
            <a:r>
              <a:rPr lang="en-US" b="1" dirty="0">
                <a:effectLst/>
                <a:latin typeface="Segoe UI" panose="020B0502040204020203" pitchFamily="34" charset="0"/>
              </a:rPr>
              <a:t>Transition:</a:t>
            </a:r>
            <a:endParaRPr lang="en-US" dirty="0">
              <a:effectLst/>
            </a:endParaRPr>
          </a:p>
          <a:p>
            <a:pPr>
              <a:spcBef>
                <a:spcPct val="0"/>
              </a:spcBef>
            </a:pPr>
            <a:r>
              <a:rPr lang="en-US" dirty="0"/>
              <a:t>Microsoft provides a</a:t>
            </a:r>
            <a:r>
              <a:rPr lang="en-US" baseline="0" dirty="0"/>
              <a:t> continuous solution from private cloud to the public cloud. No matter where you are on your technology roadmap we have a solution to fit your needs. </a:t>
            </a:r>
          </a:p>
          <a:p>
            <a:pPr>
              <a:spcBef>
                <a:spcPct val="0"/>
              </a:spcBef>
            </a:pPr>
            <a:r>
              <a:rPr lang="en-US" baseline="0" dirty="0"/>
              <a:t>We are a trusted advisor and platform in the traditional enterprise and ISV space with new </a:t>
            </a:r>
            <a:r>
              <a:rPr lang="en-US" baseline="0" dirty="0" err="1"/>
              <a:t>IaaS</a:t>
            </a:r>
            <a:r>
              <a:rPr lang="en-US" baseline="0" dirty="0"/>
              <a:t> offerings that making it easier to bring this same level of trust and ease of use to the public cloud. </a:t>
            </a:r>
            <a:r>
              <a:rPr lang="en-US" sz="800" b="1" baseline="0" dirty="0"/>
              <a:t>However, Microsoft Azure SQL Database extends SQL Server capabilities to the cloud by offering SQL Server as a relational database service.</a:t>
            </a:r>
            <a:endParaRPr lang="en-US" sz="800" dirty="0">
              <a:effectLst/>
            </a:endParaRPr>
          </a:p>
          <a:p>
            <a:pPr rtl="0"/>
            <a:r>
              <a:rPr lang="en-US" sz="1000" b="1" dirty="0">
                <a:effectLst/>
                <a:latin typeface="Segoe UI" panose="020B0502040204020203" pitchFamily="34" charset="0"/>
              </a:rPr>
              <a:t>Speaking Points:</a:t>
            </a:r>
            <a:endParaRPr lang="en-US" sz="1000" dirty="0">
              <a:effectLst/>
            </a:endParaRPr>
          </a:p>
          <a:p>
            <a:pPr rtl="0"/>
            <a:r>
              <a:rPr lang="en-US" dirty="0">
                <a:effectLst/>
                <a:latin typeface="Segoe UI" panose="020B0502040204020203" pitchFamily="34" charset="0"/>
              </a:rPr>
              <a:t>SQL</a:t>
            </a:r>
            <a:r>
              <a:rPr lang="en-US" baseline="0" dirty="0">
                <a:effectLst/>
                <a:latin typeface="Segoe UI" panose="020B0502040204020203" pitchFamily="34" charset="0"/>
              </a:rPr>
              <a:t> Database provides SQL Server as a relational service.</a:t>
            </a:r>
            <a:endParaRPr lang="en-US" dirty="0">
              <a:effectLst/>
            </a:endParaRPr>
          </a:p>
          <a:p>
            <a:pPr rtl="0"/>
            <a:endParaRPr lang="en-US" dirty="0">
              <a:effectLst/>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a:p>
        </p:txBody>
      </p:sp>
    </p:spTree>
    <p:extLst>
      <p:ext uri="{BB962C8B-B14F-4D97-AF65-F5344CB8AC3E}">
        <p14:creationId xmlns:p14="http://schemas.microsoft.com/office/powerpoint/2010/main" val="42832101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F743D80-E441-4DE6-AD4D-A3326A9B767E}" type="slidenum">
              <a:rPr lang="en-US" smtClean="0"/>
              <a:t>5</a:t>
            </a:fld>
            <a:endParaRPr lang="en-US" dirty="0"/>
          </a:p>
        </p:txBody>
      </p:sp>
    </p:spTree>
    <p:extLst>
      <p:ext uri="{BB962C8B-B14F-4D97-AF65-F5344CB8AC3E}">
        <p14:creationId xmlns:p14="http://schemas.microsoft.com/office/powerpoint/2010/main" val="18286494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a:effectLst/>
                <a:latin typeface="Segoe UI" panose="020B0502040204020203" pitchFamily="34" charset="0"/>
              </a:rPr>
              <a:t>Slide Objectives:</a:t>
            </a:r>
            <a:endParaRPr lang="en-US" dirty="0">
              <a:effectLst/>
            </a:endParaRPr>
          </a:p>
          <a:p>
            <a:pPr rtl="0"/>
            <a:r>
              <a:rPr lang="en-US" dirty="0">
                <a:effectLst/>
                <a:latin typeface="Segoe UI" panose="020B0502040204020203" pitchFamily="34" charset="0"/>
              </a:rPr>
              <a:t>Understand that</a:t>
            </a:r>
            <a:r>
              <a:rPr lang="en-US" baseline="0" dirty="0">
                <a:effectLst/>
                <a:latin typeface="Segoe UI" panose="020B0502040204020203" pitchFamily="34" charset="0"/>
              </a:rPr>
              <a:t> while there are physical SQL Server boxes behind the scenes, when connecting to SQL Database, you are not connecting to a physical server, but to a TDS endpoint.</a:t>
            </a:r>
            <a:endParaRPr lang="en-US" dirty="0">
              <a:effectLst/>
            </a:endParaRPr>
          </a:p>
          <a:p>
            <a:pPr rtl="0"/>
            <a:r>
              <a:rPr lang="en-US" b="1" dirty="0">
                <a:effectLst/>
                <a:latin typeface="Segoe UI" panose="020B0502040204020203" pitchFamily="34" charset="0"/>
              </a:rPr>
              <a:t>Transition:</a:t>
            </a:r>
            <a:endParaRPr lang="en-US" dirty="0">
              <a:effectLst/>
            </a:endParaRPr>
          </a:p>
          <a:p>
            <a:pPr rtl="0"/>
            <a:r>
              <a:rPr lang="en-US" dirty="0">
                <a:effectLst/>
                <a:latin typeface="Segoe UI" panose="020B0502040204020203" pitchFamily="34" charset="0"/>
              </a:rPr>
              <a:t>The key to understanding SQL Database</a:t>
            </a:r>
            <a:r>
              <a:rPr lang="en-US" baseline="0" dirty="0">
                <a:effectLst/>
                <a:latin typeface="Segoe UI" panose="020B0502040204020203" pitchFamily="34" charset="0"/>
              </a:rPr>
              <a:t> is understanding while SQL Database is SQL Server, we do not interact with them in the same physical manner. </a:t>
            </a:r>
            <a:endParaRPr lang="en-US" dirty="0">
              <a:effectLst/>
            </a:endParaRPr>
          </a:p>
          <a:p>
            <a:pPr rtl="0"/>
            <a:r>
              <a:rPr lang="en-US" b="1" dirty="0">
                <a:effectLst/>
                <a:latin typeface="Segoe UI" panose="020B0502040204020203" pitchFamily="34" charset="0"/>
              </a:rPr>
              <a:t>Speaking Points:</a:t>
            </a:r>
            <a:endParaRPr lang="en-US" dirty="0">
              <a:effectLst/>
            </a:endParaRPr>
          </a:p>
          <a:p>
            <a:pPr rtl="0"/>
            <a:r>
              <a:rPr lang="en-US" dirty="0">
                <a:effectLst/>
                <a:latin typeface="Segoe UI" panose="020B0502040204020203" pitchFamily="34" charset="0"/>
              </a:rPr>
              <a:t>In an on-premises</a:t>
            </a:r>
            <a:r>
              <a:rPr lang="en-US" baseline="0" dirty="0">
                <a:effectLst/>
                <a:latin typeface="Segoe UI" panose="020B0502040204020203" pitchFamily="34" charset="0"/>
              </a:rPr>
              <a:t> environment, we typically have physical access to the actual </a:t>
            </a:r>
            <a:r>
              <a:rPr lang="en-US" dirty="0">
                <a:effectLst/>
                <a:latin typeface="Segoe UI" panose="020B0502040204020203" pitchFamily="34" charset="0"/>
              </a:rPr>
              <a:t>SQL Server </a:t>
            </a:r>
            <a:r>
              <a:rPr lang="en-US" dirty="0" err="1">
                <a:effectLst/>
                <a:latin typeface="Segoe UI" panose="020B0502040204020203" pitchFamily="34" charset="0"/>
              </a:rPr>
              <a:t>server</a:t>
            </a:r>
            <a:r>
              <a:rPr lang="en-US" dirty="0">
                <a:effectLst/>
                <a:latin typeface="Segoe UI" panose="020B0502040204020203" pitchFamily="34" charset="0"/>
              </a:rPr>
              <a:t>.</a:t>
            </a:r>
            <a:endParaRPr lang="en-US" dirty="0">
              <a:effectLst/>
            </a:endParaRPr>
          </a:p>
          <a:p>
            <a:pPr rtl="0"/>
            <a:r>
              <a:rPr lang="en-US" dirty="0">
                <a:effectLst/>
                <a:latin typeface="Segoe UI" panose="020B0502040204020203" pitchFamily="34" charset="0"/>
              </a:rPr>
              <a:t>In</a:t>
            </a:r>
            <a:r>
              <a:rPr lang="en-US" baseline="0" dirty="0">
                <a:effectLst/>
                <a:latin typeface="Segoe UI" panose="020B0502040204020203" pitchFamily="34" charset="0"/>
              </a:rPr>
              <a:t> Microsoft Azure, we do not have physical access to the actual server.</a:t>
            </a:r>
            <a:endParaRPr lang="en-US" dirty="0">
              <a:effectLst/>
            </a:endParaRPr>
          </a:p>
          <a:p>
            <a:pPr rtl="0"/>
            <a:r>
              <a:rPr lang="en-US" b="1" dirty="0">
                <a:effectLst/>
                <a:latin typeface="Segoe UI" panose="020B0502040204020203" pitchFamily="34" charset="0"/>
              </a:rPr>
              <a:t>Notes:</a:t>
            </a:r>
            <a:endParaRPr lang="en-US" dirty="0">
              <a:effectLst/>
            </a:endParaRPr>
          </a:p>
          <a:p>
            <a:pPr rtl="0"/>
            <a:r>
              <a:rPr lang="en-US" dirty="0">
                <a:effectLst/>
                <a:latin typeface="Segoe UI" panose="020B0502040204020203" pitchFamily="34" charset="0"/>
              </a:rPr>
              <a:t>It is</a:t>
            </a:r>
            <a:r>
              <a:rPr lang="en-US" baseline="0" dirty="0">
                <a:effectLst/>
                <a:latin typeface="Segoe UI" panose="020B0502040204020203" pitchFamily="34" charset="0"/>
              </a:rPr>
              <a:t> important that the attendee understands that it IS INDEED SQL Server at the platform layer. There are physical boxes running SQL Server 2012 Enterprise Edition. However, due to the nature of the Azure environment to provide the high-availability and scalability necessary, access to the physical boxes is currently not supported.</a:t>
            </a:r>
            <a:endParaRPr lang="en-US" dirty="0">
              <a:effectLst/>
            </a:endParaRP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Tree>
    <p:extLst>
      <p:ext uri="{BB962C8B-B14F-4D97-AF65-F5344CB8AC3E}">
        <p14:creationId xmlns:p14="http://schemas.microsoft.com/office/powerpoint/2010/main" val="41830059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a:effectLst/>
                <a:latin typeface="Segoe UI" panose="020B0502040204020203" pitchFamily="34" charset="0"/>
              </a:rPr>
              <a:t>Slide Objectives:</a:t>
            </a:r>
            <a:endParaRPr lang="en-US" dirty="0">
              <a:effectLst/>
            </a:endParaRPr>
          </a:p>
          <a:p>
            <a:pPr rtl="0"/>
            <a:r>
              <a:rPr lang="en-US" dirty="0">
                <a:effectLst/>
                <a:latin typeface="Segoe UI" panose="020B0502040204020203" pitchFamily="34" charset="0"/>
              </a:rPr>
              <a:t>Understand the overall</a:t>
            </a:r>
            <a:r>
              <a:rPr lang="en-US" baseline="0" dirty="0">
                <a:effectLst/>
                <a:latin typeface="Segoe UI" panose="020B0502040204020203" pitchFamily="34" charset="0"/>
              </a:rPr>
              <a:t> concepts and benefits of SQL Database</a:t>
            </a:r>
            <a:endParaRPr lang="en-US" dirty="0">
              <a:effectLst/>
            </a:endParaRPr>
          </a:p>
          <a:p>
            <a:pPr rtl="0"/>
            <a:r>
              <a:rPr lang="en-US" b="1" dirty="0">
                <a:effectLst/>
                <a:latin typeface="Segoe UI" panose="020B0502040204020203" pitchFamily="34" charset="0"/>
              </a:rPr>
              <a:t>Transition:</a:t>
            </a:r>
            <a:endParaRPr lang="en-US" dirty="0">
              <a:effectLst/>
            </a:endParaRPr>
          </a:p>
          <a:p>
            <a:pPr rtl="0"/>
            <a:r>
              <a:rPr lang="en-US" dirty="0">
                <a:effectLst/>
                <a:latin typeface="Segoe UI" panose="020B0502040204020203" pitchFamily="34" charset="0"/>
              </a:rPr>
              <a:t>Let’s clear up</a:t>
            </a:r>
            <a:r>
              <a:rPr lang="en-US" baseline="0" dirty="0">
                <a:effectLst/>
                <a:latin typeface="Segoe UI" panose="020B0502040204020203" pitchFamily="34" charset="0"/>
              </a:rPr>
              <a:t> any confusion and look at the basics of what SQL Database really is and some of its benefits. </a:t>
            </a:r>
            <a:endParaRPr lang="en-US" dirty="0">
              <a:effectLst/>
            </a:endParaRPr>
          </a:p>
          <a:p>
            <a:pPr rtl="0"/>
            <a:r>
              <a:rPr lang="en-US" b="1" dirty="0">
                <a:effectLst/>
                <a:latin typeface="Segoe UI" panose="020B0502040204020203" pitchFamily="34" charset="0"/>
              </a:rPr>
              <a:t>Speaking Points:</a:t>
            </a:r>
            <a:endParaRPr lang="en-US" dirty="0">
              <a:effectLst/>
            </a:endParaRPr>
          </a:p>
          <a:p>
            <a:pPr rtl="0"/>
            <a:r>
              <a:rPr lang="en-US" dirty="0">
                <a:effectLst/>
                <a:latin typeface="Segoe UI" panose="020B0502040204020203" pitchFamily="34" charset="0"/>
              </a:rPr>
              <a:t>The same great SQL Server database technology that you know, love, and use on-premises provided</a:t>
            </a:r>
            <a:r>
              <a:rPr lang="en-US" baseline="0" dirty="0">
                <a:effectLst/>
                <a:latin typeface="Segoe UI" panose="020B0502040204020203" pitchFamily="34" charset="0"/>
              </a:rPr>
              <a:t> as a service</a:t>
            </a:r>
            <a:endParaRPr lang="en-US" dirty="0">
              <a:effectLst/>
            </a:endParaRPr>
          </a:p>
          <a:p>
            <a:pPr rtl="0"/>
            <a:r>
              <a:rPr lang="en-US" dirty="0">
                <a:effectLst/>
                <a:latin typeface="Segoe UI" panose="020B0502040204020203" pitchFamily="34" charset="0"/>
              </a:rPr>
              <a:t>Enterprise-ready</a:t>
            </a:r>
            <a:r>
              <a:rPr lang="en-US" baseline="0" dirty="0">
                <a:effectLst/>
                <a:latin typeface="Segoe UI" panose="020B0502040204020203" pitchFamily="34" charset="0"/>
              </a:rPr>
              <a:t> </a:t>
            </a:r>
          </a:p>
          <a:p>
            <a:pPr rtl="0"/>
            <a:r>
              <a:rPr lang="en-US" baseline="0" dirty="0">
                <a:effectLst/>
                <a:latin typeface="Segoe UI" panose="020B0502040204020203" pitchFamily="34" charset="0"/>
              </a:rPr>
              <a:t>Automatic support for High-Availability</a:t>
            </a:r>
          </a:p>
          <a:p>
            <a:pPr rtl="0"/>
            <a:r>
              <a:rPr lang="en-US" baseline="0" dirty="0">
                <a:effectLst/>
                <a:latin typeface="Segoe UI" panose="020B0502040204020203" pitchFamily="34" charset="0"/>
              </a:rPr>
              <a:t>Designed to scale on-demand to provide the same great elasticity</a:t>
            </a:r>
            <a:endParaRPr lang="en-US" dirty="0">
              <a:effectLst/>
            </a:endParaRPr>
          </a:p>
          <a:p>
            <a:pPr rtl="0"/>
            <a:r>
              <a:rPr lang="en-US" b="1" dirty="0">
                <a:effectLst/>
                <a:latin typeface="Segoe UI" panose="020B0502040204020203" pitchFamily="34" charset="0"/>
              </a:rPr>
              <a:t>Notes:</a:t>
            </a:r>
            <a:endParaRPr lang="en-US" dirty="0">
              <a:effectLst/>
            </a:endParaRPr>
          </a:p>
          <a:p>
            <a:pPr rtl="0"/>
            <a:r>
              <a:rPr lang="en-US" dirty="0">
                <a:effectLst/>
                <a:latin typeface="Segoe UI" panose="020B0502040204020203" pitchFamily="34" charset="0"/>
              </a:rPr>
              <a:t>High-availability – 3 copies of the database free for the cost of the one database. Always</a:t>
            </a:r>
            <a:r>
              <a:rPr lang="en-US" baseline="0" dirty="0">
                <a:effectLst/>
                <a:latin typeface="Segoe UI" panose="020B0502040204020203" pitchFamily="34" charset="0"/>
              </a:rPr>
              <a:t> in sync. The cost to do this on-premises isn’t cheap. This is </a:t>
            </a:r>
            <a:r>
              <a:rPr lang="en-US" b="1" baseline="0" dirty="0">
                <a:effectLst/>
                <a:latin typeface="Segoe UI" panose="020B0502040204020203" pitchFamily="34" charset="0"/>
              </a:rPr>
              <a:t>FREE</a:t>
            </a:r>
            <a:r>
              <a:rPr lang="en-US" baseline="0" dirty="0">
                <a:effectLst/>
                <a:latin typeface="Segoe UI" panose="020B0502040204020203" pitchFamily="34" charset="0"/>
              </a:rPr>
              <a:t> in SQL Database.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Tree>
    <p:extLst>
      <p:ext uri="{BB962C8B-B14F-4D97-AF65-F5344CB8AC3E}">
        <p14:creationId xmlns:p14="http://schemas.microsoft.com/office/powerpoint/2010/main" val="13581644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a:effectLst/>
                <a:latin typeface="Segoe UI" panose="020B0502040204020203" pitchFamily="34" charset="0"/>
              </a:rPr>
              <a:t>Slide Objectives:</a:t>
            </a:r>
            <a:endParaRPr lang="en-US" dirty="0">
              <a:effectLst/>
            </a:endParaRPr>
          </a:p>
          <a:p>
            <a:pPr rtl="0"/>
            <a:r>
              <a:rPr lang="en-US" dirty="0">
                <a:effectLst/>
                <a:latin typeface="Segoe UI" panose="020B0502040204020203" pitchFamily="34" charset="0"/>
              </a:rPr>
              <a:t>Understand the overall</a:t>
            </a:r>
            <a:r>
              <a:rPr lang="en-US" baseline="0" dirty="0">
                <a:effectLst/>
                <a:latin typeface="Segoe UI" panose="020B0502040204020203" pitchFamily="34" charset="0"/>
              </a:rPr>
              <a:t> concepts and benefits of SQL Database</a:t>
            </a:r>
            <a:endParaRPr lang="en-US" dirty="0">
              <a:effectLst/>
            </a:endParaRPr>
          </a:p>
          <a:p>
            <a:pPr rtl="0"/>
            <a:r>
              <a:rPr lang="en-US" b="1" dirty="0">
                <a:effectLst/>
                <a:latin typeface="Segoe UI" panose="020B0502040204020203" pitchFamily="34" charset="0"/>
              </a:rPr>
              <a:t>Transition:</a:t>
            </a:r>
            <a:endParaRPr lang="en-US" dirty="0">
              <a:effectLst/>
            </a:endParaRPr>
          </a:p>
          <a:p>
            <a:pPr rtl="0"/>
            <a:r>
              <a:rPr lang="en-US" dirty="0">
                <a:effectLst/>
                <a:latin typeface="Segoe UI" panose="020B0502040204020203" pitchFamily="34" charset="0"/>
              </a:rPr>
              <a:t>Let’s clear up</a:t>
            </a:r>
            <a:r>
              <a:rPr lang="en-US" baseline="0" dirty="0">
                <a:effectLst/>
                <a:latin typeface="Segoe UI" panose="020B0502040204020203" pitchFamily="34" charset="0"/>
              </a:rPr>
              <a:t> any confusion and look at the basics of what SQL Database really is and some of its benefits. </a:t>
            </a:r>
            <a:endParaRPr lang="en-US" dirty="0">
              <a:effectLst/>
            </a:endParaRPr>
          </a:p>
          <a:p>
            <a:pPr rtl="0"/>
            <a:r>
              <a:rPr lang="en-US" b="1" dirty="0">
                <a:effectLst/>
                <a:latin typeface="Segoe UI" panose="020B0502040204020203" pitchFamily="34" charset="0"/>
              </a:rPr>
              <a:t>Speaking Points:</a:t>
            </a:r>
            <a:endParaRPr lang="en-US" dirty="0">
              <a:effectLst/>
            </a:endParaRPr>
          </a:p>
          <a:p>
            <a:pPr rtl="0"/>
            <a:r>
              <a:rPr lang="en-US" dirty="0">
                <a:effectLst/>
                <a:latin typeface="Segoe UI" panose="020B0502040204020203" pitchFamily="34" charset="0"/>
              </a:rPr>
              <a:t>The same great SQL Server database technology that you know, love, and use on-premises provided</a:t>
            </a:r>
            <a:r>
              <a:rPr lang="en-US" baseline="0" dirty="0">
                <a:effectLst/>
                <a:latin typeface="Segoe UI" panose="020B0502040204020203" pitchFamily="34" charset="0"/>
              </a:rPr>
              <a:t> as a service</a:t>
            </a:r>
            <a:endParaRPr lang="en-US" dirty="0">
              <a:effectLst/>
            </a:endParaRPr>
          </a:p>
          <a:p>
            <a:pPr rtl="0"/>
            <a:r>
              <a:rPr lang="en-US" dirty="0">
                <a:effectLst/>
                <a:latin typeface="Segoe UI" panose="020B0502040204020203" pitchFamily="34" charset="0"/>
              </a:rPr>
              <a:t>Enterprise-ready</a:t>
            </a:r>
            <a:r>
              <a:rPr lang="en-US" baseline="0" dirty="0">
                <a:effectLst/>
                <a:latin typeface="Segoe UI" panose="020B0502040204020203" pitchFamily="34" charset="0"/>
              </a:rPr>
              <a:t> </a:t>
            </a:r>
          </a:p>
          <a:p>
            <a:pPr rtl="0"/>
            <a:r>
              <a:rPr lang="en-US" baseline="0" dirty="0">
                <a:effectLst/>
                <a:latin typeface="Segoe UI" panose="020B0502040204020203" pitchFamily="34" charset="0"/>
              </a:rPr>
              <a:t>Automatic support for High-Availability</a:t>
            </a:r>
          </a:p>
          <a:p>
            <a:pPr rtl="0"/>
            <a:r>
              <a:rPr lang="en-US" baseline="0" dirty="0">
                <a:effectLst/>
                <a:latin typeface="Segoe UI" panose="020B0502040204020203" pitchFamily="34" charset="0"/>
              </a:rPr>
              <a:t>Designed to scale on-demand to provide the same great elasticity</a:t>
            </a:r>
            <a:endParaRPr lang="en-US" dirty="0">
              <a:effectLst/>
            </a:endParaRPr>
          </a:p>
          <a:p>
            <a:pPr rtl="0"/>
            <a:r>
              <a:rPr lang="en-US" b="1" dirty="0">
                <a:effectLst/>
                <a:latin typeface="Segoe UI" panose="020B0502040204020203" pitchFamily="34" charset="0"/>
              </a:rPr>
              <a:t>Notes:</a:t>
            </a:r>
            <a:endParaRPr lang="en-US" dirty="0">
              <a:effectLst/>
            </a:endParaRPr>
          </a:p>
          <a:p>
            <a:pPr rtl="0"/>
            <a:r>
              <a:rPr lang="en-US" dirty="0">
                <a:effectLst/>
                <a:latin typeface="Segoe UI" panose="020B0502040204020203" pitchFamily="34" charset="0"/>
              </a:rPr>
              <a:t>High-availability – 3 copies of the database free for the cost of the one database. Always</a:t>
            </a:r>
            <a:r>
              <a:rPr lang="en-US" baseline="0" dirty="0">
                <a:effectLst/>
                <a:latin typeface="Segoe UI" panose="020B0502040204020203" pitchFamily="34" charset="0"/>
              </a:rPr>
              <a:t> in sync. The cost to do this on-premises isn’t cheap. This is </a:t>
            </a:r>
            <a:r>
              <a:rPr lang="en-US" b="1" baseline="0" dirty="0">
                <a:effectLst/>
                <a:latin typeface="Segoe UI" panose="020B0502040204020203" pitchFamily="34" charset="0"/>
              </a:rPr>
              <a:t>FREE</a:t>
            </a:r>
            <a:r>
              <a:rPr lang="en-US" baseline="0" dirty="0">
                <a:effectLst/>
                <a:latin typeface="Segoe UI" panose="020B0502040204020203" pitchFamily="34" charset="0"/>
              </a:rPr>
              <a:t> in SQL Database.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Tree>
    <p:extLst>
      <p:ext uri="{BB962C8B-B14F-4D97-AF65-F5344CB8AC3E}">
        <p14:creationId xmlns:p14="http://schemas.microsoft.com/office/powerpoint/2010/main" val="34799014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a:t>Client</a:t>
            </a:r>
            <a:r>
              <a:rPr lang="en-US" baseline="0" dirty="0"/>
              <a:t> - </a:t>
            </a:r>
            <a:r>
              <a:rPr lang="en-US" dirty="0"/>
              <a:t>The client layer resides closest to your application, and is used by your application to communicate directly with SQL Database. The client layer can reside on-premise in your datacenter or be hosted in Microsoft Azure. Because SQL Database provides the same tabular data stream (TDS) interface as SQL Server, you can use familiar tools and libraries to build client applications for data that is in the cloud.</a:t>
            </a:r>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Tree>
    <p:extLst>
      <p:ext uri="{BB962C8B-B14F-4D97-AF65-F5344CB8AC3E}">
        <p14:creationId xmlns:p14="http://schemas.microsoft.com/office/powerpoint/2010/main" val="161284980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Picture 8"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6" name="Presenter"/>
          <p:cNvSpPr txBox="1">
            <a:spLocks/>
          </p:cNvSpPr>
          <p:nvPr/>
        </p:nvSpPr>
        <p:spPr>
          <a:xfrm>
            <a:off x="6342214" y="5233033"/>
            <a:ext cx="5669955" cy="1095241"/>
          </a:xfrm>
          <a:prstGeom prst="rect">
            <a:avLst/>
          </a:prstGeom>
        </p:spPr>
        <p:txBody>
          <a:bodyPr vert="horz" wrap="square" lIns="228600" tIns="91400" rIns="146240" bIns="91400"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defTabSz="932563">
              <a:lnSpc>
                <a:spcPts val="3000"/>
              </a:lnSpc>
              <a:spcBef>
                <a:spcPts val="0"/>
              </a:spcBef>
              <a:spcAft>
                <a:spcPts val="1199"/>
              </a:spcAft>
              <a:defRPr/>
            </a:pPr>
            <a:r>
              <a:rPr lang="en-US" sz="2200" dirty="0">
                <a:solidFill>
                  <a:srgbClr val="FFFFFF"/>
                </a:solidFill>
              </a:rPr>
              <a:t>Presenter</a:t>
            </a:r>
            <a:endParaRPr sz="2200" dirty="0">
              <a:solidFill>
                <a:srgbClr val="FFFFFF"/>
              </a:solidFill>
            </a:endParaRPr>
          </a:p>
        </p:txBody>
      </p:sp>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1964042274"/>
      </p:ext>
    </p:extLst>
  </p:cSld>
  <p:clrMapOvr>
    <a:masterClrMapping/>
  </p:clrMapOvr>
  <p:transition>
    <p:fade/>
  </p:transition>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629982698"/>
      </p:ext>
    </p:extLst>
  </p:cSld>
  <p:clrMapOvr>
    <a:masterClrMapping/>
  </p:clrMapOvr>
  <p:transition>
    <p:fade/>
  </p:transition>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Headline and Content">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2" name="Body"/>
          <p:cNvSpPr>
            <a:spLocks noGrp="1"/>
          </p:cNvSpPr>
          <p:nvPr>
            <p:ph type="body" sz="quarter" idx="11"/>
          </p:nvPr>
        </p:nvSpPr>
        <p:spPr>
          <a:xfrm>
            <a:off x="373985" y="4824404"/>
            <a:ext cx="6750030" cy="1139825"/>
          </a:xfrm>
          <a:prstGeom prst="rect">
            <a:avLst/>
          </a:prstGeom>
        </p:spPr>
        <p:txBody>
          <a:bodyPr/>
          <a:lstStyle>
            <a:lvl1pPr>
              <a:buClr>
                <a:schemeClr val="tx2"/>
              </a:buClr>
              <a:defRPr lang="en-US" sz="2000" kern="1200" spc="0" baseline="0" dirty="0" smtClean="0">
                <a:solidFill>
                  <a:srgbClr val="0072C6"/>
                </a:solidFill>
                <a:latin typeface="Segoe UI Light" panose="020B0502040204020203" pitchFamily="34" charset="0"/>
                <a:ea typeface="+mn-ea"/>
                <a:cs typeface="+mn-cs"/>
              </a:defRPr>
            </a:lvl1pPr>
            <a:lvl2pPr>
              <a:buClr>
                <a:schemeClr val="tx2"/>
              </a:buClr>
              <a:defRPr lang="en-US" sz="2000" kern="1200" spc="0" baseline="0" dirty="0" smtClean="0">
                <a:solidFill>
                  <a:srgbClr val="0072C6"/>
                </a:solidFill>
                <a:latin typeface="Segoe UI Light" panose="020B0502040204020203" pitchFamily="34" charset="0"/>
                <a:ea typeface="+mn-ea"/>
                <a:cs typeface="+mn-cs"/>
              </a:defRPr>
            </a:lvl2pPr>
            <a:lvl3pPr>
              <a:buClr>
                <a:schemeClr val="tx2"/>
              </a:buClr>
              <a:defRPr lang="en-US" sz="2000" kern="1200" spc="0" baseline="0" dirty="0" smtClean="0">
                <a:solidFill>
                  <a:srgbClr val="0072C6"/>
                </a:solidFill>
                <a:latin typeface="Segoe UI Light" panose="020B0502040204020203" pitchFamily="34" charset="0"/>
                <a:ea typeface="+mn-ea"/>
                <a:cs typeface="+mn-cs"/>
              </a:defRPr>
            </a:lvl3pPr>
            <a:lvl4pPr>
              <a:buClr>
                <a:schemeClr val="tx2"/>
              </a:buClr>
              <a:defRPr lang="en-US" sz="2000" kern="1200" spc="0" baseline="0" dirty="0" smtClean="0">
                <a:solidFill>
                  <a:srgbClr val="0072C6"/>
                </a:solidFill>
                <a:latin typeface="Segoe UI Light" panose="020B0502040204020203" pitchFamily="34" charset="0"/>
                <a:ea typeface="+mn-ea"/>
                <a:cs typeface="+mn-cs"/>
              </a:defRPr>
            </a:lvl4pPr>
            <a:lvl5pPr>
              <a:buClr>
                <a:schemeClr val="tx2"/>
              </a:buClr>
              <a:defRPr lang="en-US" sz="2000" kern="1200" spc="0" baseline="0" dirty="0" smtClean="0">
                <a:solidFill>
                  <a:srgbClr val="0072C6"/>
                </a:solidFill>
                <a:latin typeface="Segoe UI Light" panose="020B0502040204020203" pitchFamily="34" charset="0"/>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74712" y="930351"/>
            <a:ext cx="9976363" cy="917575"/>
          </a:xfrm>
          <a:prstGeom prst="rect">
            <a:avLst/>
          </a:prstGeom>
        </p:spPr>
        <p:txBody>
          <a:bodyPr/>
          <a:lstStyle/>
          <a:p>
            <a:r>
              <a:rPr lang="en-US" sz="4800">
                <a:solidFill>
                  <a:schemeClr val="bg1"/>
                </a:solidFill>
              </a:rPr>
              <a:t>Click to edit Master title style</a:t>
            </a:r>
            <a:endParaRPr lang="en-US" sz="4800" dirty="0">
              <a:solidFill>
                <a:schemeClr val="bg1"/>
              </a:solidFill>
            </a:endParaRPr>
          </a:p>
        </p:txBody>
      </p:sp>
    </p:spTree>
    <p:extLst>
      <p:ext uri="{BB962C8B-B14F-4D97-AF65-F5344CB8AC3E}">
        <p14:creationId xmlns:p14="http://schemas.microsoft.com/office/powerpoint/2010/main" val="3612628345"/>
      </p:ext>
    </p:extLst>
  </p:cSld>
  <p:clrMapOvr>
    <a:masterClrMapping/>
  </p:clrMapOvr>
  <p:transition>
    <p:fade/>
  </p:transition>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Headline">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74712" y="930351"/>
            <a:ext cx="9976363" cy="917575"/>
          </a:xfrm>
          <a:prstGeom prst="rect">
            <a:avLst/>
          </a:prstGeom>
        </p:spPr>
        <p:txBody>
          <a:bodyPr/>
          <a:lstStyle/>
          <a:p>
            <a:r>
              <a:rPr lang="en-US" sz="4800">
                <a:solidFill>
                  <a:schemeClr val="bg1"/>
                </a:solidFill>
              </a:rPr>
              <a:t>Click to edit Master title style</a:t>
            </a:r>
            <a:endParaRPr lang="en-US" sz="4800" dirty="0">
              <a:solidFill>
                <a:schemeClr val="bg1"/>
              </a:solidFill>
            </a:endParaRPr>
          </a:p>
        </p:txBody>
      </p:sp>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1031838053"/>
      </p:ext>
    </p:extLst>
  </p:cSld>
  <p:clrMapOvr>
    <a:masterClrMapping/>
  </p:clrMapOvr>
  <p:transition>
    <p:fade/>
  </p:transition>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Blank Half">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2169800163"/>
      </p:ext>
    </p:extLst>
  </p:cSld>
  <p:clrMapOvr>
    <a:masterClrMapping/>
  </p:clrMapOvr>
  <p:transition>
    <p:fade/>
  </p:transition>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274712" y="2193928"/>
            <a:ext cx="9976860" cy="2719388"/>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5"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93712641"/>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577571455"/>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518612" y="5576547"/>
            <a:ext cx="8069064" cy="917575"/>
          </a:xfrm>
          <a:prstGeom prst="rect">
            <a:avLst/>
          </a:prstGeom>
        </p:spPr>
        <p:txBody>
          <a:bodyPr/>
          <a:lstStyle>
            <a:lvl1pPr>
              <a:defRPr>
                <a:solidFill>
                  <a:schemeClr val="bg1"/>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270619354"/>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nk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182380527"/>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3398139" y="684717"/>
            <a:ext cx="8625516" cy="4420683"/>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976987840"/>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4134415531"/>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Azure Light"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302528917"/>
      </p:ext>
    </p:extLst>
  </p:cSld>
  <p:clrMapOvr>
    <a:masterClrMapping/>
  </p:clrMapOvr>
  <p:transition>
    <p:fade/>
  </p:transition>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4391" y="2317689"/>
            <a:ext cx="11614318" cy="4083112"/>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 name="White Background"/>
          <p:cNvGrpSpPr/>
          <p:nvPr userDrawn="1"/>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a:t>Headline</a:t>
            </a:r>
          </a:p>
        </p:txBody>
      </p:sp>
      <p:sp>
        <p:nvSpPr>
          <p:cNvPr id="5" name="Text Placeholder 4"/>
          <p:cNvSpPr>
            <a:spLocks noGrp="1"/>
          </p:cNvSpPr>
          <p:nvPr>
            <p:ph type="body" sz="quarter" idx="11" hasCustomPrompt="1"/>
          </p:nvPr>
        </p:nvSpPr>
        <p:spPr>
          <a:xfrm>
            <a:off x="274638" y="1403350"/>
            <a:ext cx="9875837" cy="642018"/>
          </a:xfrm>
          <a:prstGeom prst="rect">
            <a:avLst/>
          </a:prstGeom>
        </p:spPr>
        <p:txBody>
          <a:bodyPr/>
          <a:lstStyle>
            <a:lvl1pPr marL="0" marR="0" indent="0" algn="l" defTabSz="914180" rtl="0" eaLnBrk="1" fontAlgn="auto" latinLnBrk="0" hangingPunct="1">
              <a:lnSpc>
                <a:spcPct val="90000"/>
              </a:lnSpc>
              <a:spcBef>
                <a:spcPct val="20000"/>
              </a:spcBef>
              <a:spcAft>
                <a:spcPts val="0"/>
              </a:spcAft>
              <a:buClr>
                <a:schemeClr val="bg1"/>
              </a:buClr>
              <a:buSzPct val="90000"/>
              <a:buFontTx/>
              <a:buNone/>
              <a:tabLst/>
              <a:defRPr sz="3600">
                <a:solidFill>
                  <a:schemeClr val="tx2"/>
                </a:solidFill>
              </a:defRPr>
            </a:lvl1pPr>
          </a:lstStyle>
          <a:p>
            <a:pPr marL="336076" marR="0" lvl="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a:pPr>
            <a:r>
              <a:rPr lang="en-US" sz="4000" dirty="0">
                <a:solidFill>
                  <a:schemeClr val="tx2"/>
                </a:solidFill>
              </a:rPr>
              <a:t>Subhead</a:t>
            </a:r>
          </a:p>
        </p:txBody>
      </p:sp>
    </p:spTree>
    <p:extLst>
      <p:ext uri="{BB962C8B-B14F-4D97-AF65-F5344CB8AC3E}">
        <p14:creationId xmlns:p14="http://schemas.microsoft.com/office/powerpoint/2010/main" val="3229785614"/>
      </p:ext>
    </p:extLst>
  </p:cSld>
  <p:clrMapOvr>
    <a:masterClrMapping/>
  </p:clrMapOvr>
  <p:transition>
    <p:fade/>
  </p:transition>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Headline Only and Custom Content Al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a:t>Headline</a:t>
            </a:r>
          </a:p>
        </p:txBody>
      </p:sp>
      <p:sp>
        <p:nvSpPr>
          <p:cNvPr id="9" name="Body"/>
          <p:cNvSpPr>
            <a:spLocks noGrp="1"/>
          </p:cNvSpPr>
          <p:nvPr>
            <p:ph sz="quarter" idx="10"/>
          </p:nvPr>
        </p:nvSpPr>
        <p:spPr>
          <a:xfrm>
            <a:off x="274391" y="1620253"/>
            <a:ext cx="11614318" cy="4780548"/>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76564381"/>
      </p:ext>
    </p:extLst>
  </p:cSld>
  <p:clrMapOvr>
    <a:masterClrMapping/>
  </p:clrMapOvr>
  <p:transition>
    <p:fade/>
  </p:transition>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Headline Only and Custom Conten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a:t>Headline</a:t>
            </a:r>
          </a:p>
        </p:txBody>
      </p:sp>
    </p:spTree>
    <p:extLst>
      <p:ext uri="{BB962C8B-B14F-4D97-AF65-F5344CB8AC3E}">
        <p14:creationId xmlns:p14="http://schemas.microsoft.com/office/powerpoint/2010/main" val="3320439354"/>
      </p:ext>
    </p:extLst>
  </p:cSld>
  <p:clrMapOvr>
    <a:masterClrMapping/>
  </p:clrMapOvr>
  <p:transition>
    <p:fade/>
  </p:transition>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lank Third">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Tree>
    <p:extLst>
      <p:ext uri="{BB962C8B-B14F-4D97-AF65-F5344CB8AC3E}">
        <p14:creationId xmlns:p14="http://schemas.microsoft.com/office/powerpoint/2010/main" val="444452402"/>
      </p:ext>
    </p:extLst>
  </p:cSld>
  <p:clrMapOvr>
    <a:masterClrMapping/>
  </p:clrMapOvr>
  <p:transition>
    <p:fade/>
  </p:transition>
  <p:hf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a:solidFill>
                  <a:srgbClr val="92D050"/>
                </a:solidFill>
              </a:rPr>
              <a:t>Click to edit Master title style</a:t>
            </a:r>
            <a:endParaRPr lang="en-US" dirty="0">
              <a:solidFill>
                <a:schemeClr val="bg2"/>
              </a:solidFill>
            </a:endParaRPr>
          </a:p>
        </p:txBody>
      </p:sp>
      <p:sp>
        <p:nvSpPr>
          <p:cNvPr id="7" name="Body"/>
          <p:cNvSpPr>
            <a:spLocks noGrp="1"/>
          </p:cNvSpPr>
          <p:nvPr>
            <p:ph sz="quarter" idx="10"/>
          </p:nvPr>
        </p:nvSpPr>
        <p:spPr>
          <a:xfrm>
            <a:off x="2103900" y="1828800"/>
            <a:ext cx="8743227" cy="434340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47114950"/>
      </p:ext>
    </p:extLst>
  </p:cSld>
  <p:clrMapOvr>
    <a:masterClrMapping/>
  </p:clrMapOvr>
  <p:transition>
    <p:fade/>
  </p:transition>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a:solidFill>
                  <a:srgbClr val="92D050"/>
                </a:solidFill>
              </a:rPr>
              <a:t>Click to edit Master title style</a:t>
            </a:r>
            <a:endParaRPr lang="en-US" dirty="0">
              <a:solidFill>
                <a:schemeClr val="bg2"/>
              </a:solidFill>
            </a:endParaRPr>
          </a:p>
        </p:txBody>
      </p:sp>
    </p:spTree>
    <p:extLst>
      <p:ext uri="{BB962C8B-B14F-4D97-AF65-F5344CB8AC3E}">
        <p14:creationId xmlns:p14="http://schemas.microsoft.com/office/powerpoint/2010/main" val="260656859"/>
      </p:ext>
    </p:extLst>
  </p:cSld>
  <p:clrMapOvr>
    <a:masterClrMapping/>
  </p:clrMapOvr>
  <p:transition>
    <p:fade/>
  </p:transition>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741" y="2970214"/>
            <a:ext cx="10086517" cy="917575"/>
          </a:xfrm>
          <a:prstGeom prst="rect">
            <a:avLst/>
          </a:prstGeom>
        </p:spPr>
        <p:txBody>
          <a:bodyPr/>
          <a:lstStyle>
            <a:lvl1pPr algn="ctr">
              <a:defRPr sz="6000">
                <a:solidFill>
                  <a:srgbClr val="92D050"/>
                </a:solidFill>
              </a:defRPr>
            </a:lvl1pPr>
          </a:lstStyle>
          <a:p>
            <a:r>
              <a:rPr lang="en-US" sz="5400" dirty="0">
                <a:solidFill>
                  <a:srgbClr val="92D050"/>
                </a:solidFill>
              </a:rPr>
              <a:t>Demo</a:t>
            </a:r>
            <a:endParaRPr lang="en-US" dirty="0">
              <a:solidFill>
                <a:schemeClr val="bg2"/>
              </a:solidFill>
            </a:endParaRPr>
          </a:p>
        </p:txBody>
      </p:sp>
      <p:pic>
        <p:nvPicPr>
          <p:cNvPr id="4" name="Picture 3"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5"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4171415409"/>
      </p:ext>
    </p:extLst>
  </p:cSld>
  <p:clrMapOvr>
    <a:masterClrMapping/>
  </p:clrMapOvr>
  <p:transition>
    <p:fade/>
  </p:transition>
  <p:hf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Logo" descr="MS Logo White.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pic>
        <p:nvPicPr>
          <p:cNvPr id="7" name="Azure Light" descr="MS-Azure_rgb_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3383759960"/>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pic>
        <p:nvPicPr>
          <p:cNvPr id="4" name="Logo" descr="MS Logo White.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pic>
        <p:nvPicPr>
          <p:cNvPr id="5" name="Azure Light" descr="MS-Azure_rgb_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1398721055"/>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Logo" descr="MS Logo White.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pic>
        <p:nvPicPr>
          <p:cNvPr id="4"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137895244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lt">
    <p:spTree>
      <p:nvGrpSpPr>
        <p:cNvPr id="1" name=""/>
        <p:cNvGrpSpPr/>
        <p:nvPr/>
      </p:nvGrpSpPr>
      <p:grpSpPr>
        <a:xfrm>
          <a:off x="0" y="0"/>
          <a:ext cx="0" cy="0"/>
          <a:chOff x="0" y="0"/>
          <a:chExt cx="0" cy="0"/>
        </a:xfrm>
      </p:grpSpPr>
      <p:pic>
        <p:nvPicPr>
          <p:cNvPr id="6"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9" name="Title"/>
          <p:cNvSpPr>
            <a:spLocks noGrp="1"/>
          </p:cNvSpPr>
          <p:nvPr>
            <p:ph type="title" hasCustomPrompt="1"/>
          </p:nvPr>
        </p:nvSpPr>
        <p:spPr>
          <a:xfrm>
            <a:off x="0" y="2194768"/>
            <a:ext cx="12192001" cy="1081833"/>
          </a:xfrm>
          <a:prstGeom prst="rect">
            <a:avLst/>
          </a:prstGeom>
        </p:spPr>
        <p:txBody>
          <a:bodyPr/>
          <a:lstStyle>
            <a:lvl1pPr algn="ctr">
              <a:defRPr lang="en-US" sz="5400" b="0" kern="1200" cap="none" spc="0" baseline="0" dirty="0" smtClean="0">
                <a:ln w="3175">
                  <a:noFill/>
                </a:ln>
                <a:solidFill>
                  <a:schemeClr val="bg1"/>
                </a:solidFill>
                <a:effectLst/>
                <a:latin typeface="+mj-lt"/>
                <a:ea typeface="+mn-ea"/>
                <a:cs typeface="Segoe UI" pitchFamily="34" charset="0"/>
              </a:defRPr>
            </a:lvl1pPr>
          </a:lstStyle>
          <a:p>
            <a:r>
              <a:rPr lang="en-US" dirty="0"/>
              <a:t>Title</a:t>
            </a:r>
          </a:p>
        </p:txBody>
      </p:sp>
      <p:sp>
        <p:nvSpPr>
          <p:cNvPr id="11" name="Presenter"/>
          <p:cNvSpPr>
            <a:spLocks noGrp="1"/>
          </p:cNvSpPr>
          <p:nvPr>
            <p:ph type="body" sz="quarter" idx="10" hasCustomPrompt="1"/>
          </p:nvPr>
        </p:nvSpPr>
        <p:spPr>
          <a:xfrm>
            <a:off x="-1588" y="3276600"/>
            <a:ext cx="12192000" cy="990600"/>
          </a:xfrm>
          <a:prstGeom prst="rect">
            <a:avLst/>
          </a:prstGeom>
        </p:spPr>
        <p:txBody>
          <a:bodyPr/>
          <a:lstStyle>
            <a:lvl1pPr marL="0" indent="0" algn="ctr">
              <a:buNone/>
              <a:defRPr lang="en-US" sz="2200" b="0" kern="1200" cap="none" spc="-102" baseline="0" dirty="0">
                <a:ln w="3175">
                  <a:noFill/>
                </a:ln>
                <a:solidFill>
                  <a:srgbClr val="FFFFFF"/>
                </a:solidFill>
                <a:effectLst/>
                <a:latin typeface="+mj-lt"/>
                <a:ea typeface="+mn-ea"/>
                <a:cs typeface="Segoe UI" pitchFamily="34" charset="0"/>
              </a:defRPr>
            </a:lvl1pPr>
          </a:lstStyle>
          <a:p>
            <a:pPr lvl="0"/>
            <a:r>
              <a:rPr lang="en-US" dirty="0"/>
              <a:t>Presenter</a:t>
            </a:r>
          </a:p>
        </p:txBody>
      </p:sp>
    </p:spTree>
    <p:extLst>
      <p:ext uri="{BB962C8B-B14F-4D97-AF65-F5344CB8AC3E}">
        <p14:creationId xmlns:p14="http://schemas.microsoft.com/office/powerpoint/2010/main" val="2153966380"/>
      </p:ext>
    </p:extLst>
  </p:cSld>
  <p:clrMapOvr>
    <a:masterClrMapping/>
  </p:clrMapOvr>
  <p:transition>
    <p:fade/>
  </p:transition>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bwMode="auto">
          <a:xfrm>
            <a:off x="8884871" y="-1"/>
            <a:ext cx="3307130" cy="6855083"/>
          </a:xfrm>
          <a:prstGeom prst="rect">
            <a:avLst/>
          </a:prstGeom>
          <a:solidFill>
            <a:srgbClr val="00AEEF"/>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6" name="Rounded Rectangle 29"/>
          <p:cNvSpPr/>
          <p:nvPr userDrawn="1"/>
        </p:nvSpPr>
        <p:spPr bwMode="black">
          <a:xfrm>
            <a:off x="9884269" y="1944139"/>
            <a:ext cx="1308334" cy="3044320"/>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5"/>
          <p:cNvSpPr>
            <a:spLocks noGrp="1"/>
          </p:cNvSpPr>
          <p:nvPr>
            <p:ph type="title" idx="4294967295"/>
          </p:nvPr>
        </p:nvSpPr>
        <p:spPr>
          <a:xfrm>
            <a:off x="461264" y="158735"/>
            <a:ext cx="3694118" cy="2413891"/>
          </a:xfrm>
          <a:prstGeom prst="rect">
            <a:avLst/>
          </a:prstGeom>
        </p:spPr>
        <p:txBody>
          <a:bodyPr anchor="ctr">
            <a:noAutofit/>
          </a:bodyPr>
          <a:lstStyle>
            <a:lvl1pPr>
              <a:defRPr sz="8800"/>
            </a:lvl1pPr>
          </a:lstStyle>
          <a:p>
            <a:r>
              <a:rPr lang="en-US" sz="8798">
                <a:solidFill>
                  <a:schemeClr val="bg1">
                    <a:alpha val="99000"/>
                  </a:schemeClr>
                </a:solidFill>
              </a:rPr>
              <a:t>Click to edit Master title style</a:t>
            </a:r>
            <a:endParaRPr lang="en-US" sz="8798" dirty="0">
              <a:solidFill>
                <a:schemeClr val="bg1">
                  <a:alpha val="99000"/>
                </a:schemeClr>
              </a:solidFill>
            </a:endParaRPr>
          </a:p>
        </p:txBody>
      </p:sp>
    </p:spTree>
    <p:extLst>
      <p:ext uri="{BB962C8B-B14F-4D97-AF65-F5344CB8AC3E}">
        <p14:creationId xmlns:p14="http://schemas.microsoft.com/office/powerpoint/2010/main" val="2257946326"/>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835"/>
            <a:ext cx="12192000" cy="6852165"/>
          </a:xfrm>
          <a:prstGeom prst="rect">
            <a:avLst/>
          </a:prstGeom>
        </p:spPr>
      </p:pic>
      <p:sp>
        <p:nvSpPr>
          <p:cNvPr id="8" name="Rectangle 7"/>
          <p:cNvSpPr/>
          <p:nvPr userDrawn="1"/>
        </p:nvSpPr>
        <p:spPr bwMode="auto">
          <a:xfrm>
            <a:off x="10187268" y="-1"/>
            <a:ext cx="2004732" cy="6855083"/>
          </a:xfrm>
          <a:prstGeom prst="rect">
            <a:avLst/>
          </a:prstGeom>
          <a:solidFill>
            <a:srgbClr val="8CC600"/>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9" name="Freeform 64"/>
          <p:cNvSpPr>
            <a:spLocks noEditPoints="1"/>
          </p:cNvSpPr>
          <p:nvPr userDrawn="1"/>
        </p:nvSpPr>
        <p:spPr bwMode="black">
          <a:xfrm flipH="1">
            <a:off x="10598291" y="233151"/>
            <a:ext cx="1182686" cy="90830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43" tIns="41972" rIns="83943" bIns="41972" numCol="1" anchor="t" anchorCtr="0" compatLnSpc="1">
            <a:prstTxWarp prst="textNoShape">
              <a:avLst/>
            </a:prstTxWarp>
          </a:bodyPr>
          <a:lstStyle/>
          <a:p>
            <a:pPr marL="0" marR="0" lvl="0" indent="0" defTabSz="932559"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a:ln>
                <a:noFill/>
              </a:ln>
              <a:solidFill>
                <a:srgbClr val="292929"/>
              </a:solidFill>
              <a:effectLst/>
              <a:uLnTx/>
              <a:uFillTx/>
            </a:endParaRPr>
          </a:p>
        </p:txBody>
      </p:sp>
      <p:sp>
        <p:nvSpPr>
          <p:cNvPr id="4" name="Text Placeholder 3"/>
          <p:cNvSpPr>
            <a:spLocks noGrp="1"/>
          </p:cNvSpPr>
          <p:nvPr>
            <p:ph type="body" sz="quarter" idx="10"/>
          </p:nvPr>
        </p:nvSpPr>
        <p:spPr>
          <a:xfrm>
            <a:off x="589800" y="233151"/>
            <a:ext cx="9310688" cy="6416675"/>
          </a:xfrm>
          <a:prstGeom prst="rect">
            <a:avLst/>
          </a:prstGeom>
        </p:spPr>
        <p:txBody>
          <a:bodyPr/>
          <a:lstStyle>
            <a:lvl1pPr marL="0" indent="0">
              <a:buNone/>
              <a:defRPr sz="3600"/>
            </a:lvl1pPr>
            <a:lvl2pPr>
              <a:defRPr sz="3600"/>
            </a:lvl2pPr>
            <a:lvl3pPr>
              <a:defRPr sz="3600"/>
            </a:lvl3pPr>
            <a:lvl4pPr>
              <a:defRPr sz="3600"/>
            </a:lvl4pPr>
            <a:lvl5pPr>
              <a:defRPr sz="3600"/>
            </a:lvl5pPr>
          </a:lstStyle>
          <a:p>
            <a:pPr lvl="0"/>
            <a:r>
              <a:rPr lang="en-US"/>
              <a:t>Click to edit Master text styles</a:t>
            </a:r>
          </a:p>
        </p:txBody>
      </p:sp>
    </p:spTree>
    <p:extLst>
      <p:ext uri="{BB962C8B-B14F-4D97-AF65-F5344CB8AC3E}">
        <p14:creationId xmlns:p14="http://schemas.microsoft.com/office/powerpoint/2010/main" val="2685348906"/>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a:prstGeom prst="rect">
            <a:avLst/>
          </a:prstGeom>
        </p:spPr>
        <p:txBody>
          <a:bodyPr/>
          <a:lstStyle/>
          <a:p>
            <a:r>
              <a:rPr lang="en-US"/>
              <a:t>Click to edit Master title style</a:t>
            </a:r>
            <a:endParaRPr lang="en-US" dirty="0"/>
          </a:p>
        </p:txBody>
      </p:sp>
    </p:spTree>
    <p:extLst>
      <p:ext uri="{BB962C8B-B14F-4D97-AF65-F5344CB8AC3E}">
        <p14:creationId xmlns:p14="http://schemas.microsoft.com/office/powerpoint/2010/main" val="1166185813"/>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9930706" y="6006587"/>
            <a:ext cx="1813243" cy="387120"/>
          </a:xfrm>
          <a:prstGeom prst="rect">
            <a:avLst/>
          </a:prstGeom>
          <a:noFill/>
          <a:ln>
            <a:noFill/>
          </a:ln>
        </p:spPr>
      </p:pic>
      <p:sp>
        <p:nvSpPr>
          <p:cNvPr id="3"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Tree>
    <p:extLst>
      <p:ext uri="{BB962C8B-B14F-4D97-AF65-F5344CB8AC3E}">
        <p14:creationId xmlns:p14="http://schemas.microsoft.com/office/powerpoint/2010/main" val="11228812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sp>
        <p:nvSpPr>
          <p:cNvPr id="4" name="Freeform 3"/>
          <p:cNvSpPr>
            <a:spLocks noChangeAspect="1" noEditPoints="1"/>
          </p:cNvSpPr>
          <p:nvPr userDrawn="1"/>
        </p:nvSpPr>
        <p:spPr bwMode="black">
          <a:xfrm>
            <a:off x="10129868" y="5984140"/>
            <a:ext cx="1607625"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endParaRPr>
          </a:p>
        </p:txBody>
      </p:sp>
      <p:sp>
        <p:nvSpPr>
          <p:cNvPr id="6"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Tree>
    <p:extLst>
      <p:ext uri="{BB962C8B-B14F-4D97-AF65-F5344CB8AC3E}">
        <p14:creationId xmlns:p14="http://schemas.microsoft.com/office/powerpoint/2010/main" val="22401363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61811941"/>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a:t>Click to edit Master text styles</a:t>
            </a:r>
          </a:p>
        </p:txBody>
      </p:sp>
    </p:spTree>
    <p:extLst>
      <p:ext uri="{BB962C8B-B14F-4D97-AF65-F5344CB8AC3E}">
        <p14:creationId xmlns:p14="http://schemas.microsoft.com/office/powerpoint/2010/main" val="3737458561"/>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a:t>Click to edit Master title style</a:t>
            </a:r>
            <a:endParaRPr lang="en-US" dirty="0"/>
          </a:p>
        </p:txBody>
      </p:sp>
    </p:spTree>
    <p:extLst>
      <p:ext uri="{BB962C8B-B14F-4D97-AF65-F5344CB8AC3E}">
        <p14:creationId xmlns:p14="http://schemas.microsoft.com/office/powerpoint/2010/main" val="2215615968"/>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77582" y="1635896"/>
            <a:ext cx="2689274" cy="4931036"/>
          </a:xfrm>
        </p:spPr>
        <p:txBody>
          <a:bodyPr>
            <a:noAutofit/>
          </a:bodyPr>
          <a:lstStyle>
            <a:lvl1pPr marL="336145" indent="-336145">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275573060"/>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wrap="square" lIns="182880" tIns="146304" rIns="182880" bIns="146304" anchor="ctr">
            <a:noAutofit/>
          </a:bodyPr>
          <a:lstStyle>
            <a:lvl1pPr marL="0" indent="0">
              <a:lnSpc>
                <a:spcPct val="95000"/>
              </a:lnSpc>
              <a:spcBef>
                <a:spcPts val="0"/>
              </a:spcBef>
              <a:spcAft>
                <a:spcPts val="1600"/>
              </a:spcAft>
              <a:buNone/>
              <a:defRPr lang="en-US" sz="3529"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marL="0" lvl="0" indent="0" algn="l" defTabSz="896157" rtl="0" eaLnBrk="1" latinLnBrk="0" hangingPunct="1">
              <a:spcBef>
                <a:spcPct val="20000"/>
              </a:spcBef>
            </a:pPr>
            <a:r>
              <a:rPr lang="en-US"/>
              <a:t>Click to edit Master text styles</a:t>
            </a:r>
          </a:p>
        </p:txBody>
      </p:sp>
      <p:sp>
        <p:nvSpPr>
          <p:cNvPr id="1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1011711300"/>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69466" y="2709521"/>
            <a:ext cx="10722224" cy="1266359"/>
          </a:xfrm>
          <a:prstGeom prst="rect">
            <a:avLst/>
          </a:prstGeom>
        </p:spPr>
        <p:txBody>
          <a:bodyPr>
            <a:noAutofit/>
          </a:bodyPr>
          <a:lstStyle>
            <a:lvl1pPr algn="ctr">
              <a:defRPr sz="8000"/>
            </a:lvl1pPr>
          </a:lstStyle>
          <a:p>
            <a:pPr algn="ctr"/>
            <a:r>
              <a:rPr lang="en-US" sz="7998" dirty="0"/>
              <a:t>Statement</a:t>
            </a:r>
          </a:p>
        </p:txBody>
      </p:sp>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3732165487"/>
      </p:ext>
    </p:extLst>
  </p:cSld>
  <p:clrMapOvr>
    <a:masterClrMapping/>
  </p:clrMapOvr>
  <p:transition>
    <p:fade/>
  </p:transition>
  <p:hf hdr="0" ftr="0" dt="0"/>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None/>
              <a:defRPr lang="en-US" sz="3529"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6157" rtl="0" eaLnBrk="1" latinLnBrk="0" hangingPunct="1">
              <a:spcBef>
                <a:spcPct val="20000"/>
              </a:spcBef>
              <a:spcAft>
                <a:spcPts val="1600"/>
              </a:spcAft>
            </a:pPr>
            <a:r>
              <a:rPr lang="en-US"/>
              <a:t>Click to edit Master text styles</a:t>
            </a:r>
          </a:p>
        </p:txBody>
      </p:sp>
      <p:sp>
        <p:nvSpPr>
          <p:cNvPr id="6" name="Text Placeholder 8"/>
          <p:cNvSpPr>
            <a:spLocks noGrp="1"/>
          </p:cNvSpPr>
          <p:nvPr>
            <p:ph type="body" sz="quarter" idx="16" hasCustomPrompt="1"/>
          </p:nvPr>
        </p:nvSpPr>
        <p:spPr>
          <a:xfrm>
            <a:off x="269242" y="291070"/>
            <a:ext cx="11653522" cy="896552"/>
          </a:xfrm>
        </p:spPr>
        <p:txBody>
          <a:bodyPr vert="horz" lIns="182880" tIns="146304" rIns="182880" bIns="146304" rtlCol="0" anchor="t">
            <a:noAutofit/>
          </a:bodyPr>
          <a:lstStyle>
            <a:lvl1pPr marL="0" indent="0"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a:t>Click to edit master text styles</a:t>
            </a:r>
          </a:p>
        </p:txBody>
      </p:sp>
      <p:sp>
        <p:nvSpPr>
          <p:cNvPr id="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3476077576"/>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Font typeface="Arial" panose="020B0604020202020204" pitchFamily="34" charset="0"/>
              <a:buNone/>
              <a:defRPr lang="en-US" sz="3529" kern="1200" dirty="0" smtClean="0">
                <a:gradFill>
                  <a:gsLst>
                    <a:gs pos="1299">
                      <a:schemeClr val="tx1"/>
                    </a:gs>
                    <a:gs pos="100000">
                      <a:schemeClr val="tx1"/>
                    </a:gs>
                  </a:gsLst>
                  <a:lin ang="5400000" scaled="0"/>
                </a:gradFill>
                <a:latin typeface="+mj-lt"/>
                <a:ea typeface="+mn-ea"/>
                <a:cs typeface="+mn-cs"/>
              </a:defRPr>
            </a:lvl1pPr>
          </a:lstStyle>
          <a:p>
            <a:pPr marL="0" lvl="0" indent="0" algn="l" defTabSz="896157" rtl="0" eaLnBrk="1" latinLnBrk="0" hangingPunct="1">
              <a:spcBef>
                <a:spcPct val="20000"/>
              </a:spcBef>
            </a:pPr>
            <a:r>
              <a:rPr lang="en-US"/>
              <a:t>Click to edit Master text styles</a:t>
            </a:r>
          </a:p>
        </p:txBody>
      </p:sp>
      <p:sp>
        <p:nvSpPr>
          <p:cNvPr id="7" name="Picture Placeholder 12"/>
          <p:cNvSpPr>
            <a:spLocks noGrp="1"/>
          </p:cNvSpPr>
          <p:nvPr>
            <p:ph type="pic" sz="quarter" idx="16"/>
          </p:nvPr>
        </p:nvSpPr>
        <p:spPr>
          <a:xfrm>
            <a:off x="269239" y="1505896"/>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a:t>Click to edit Master title style</a:t>
            </a:r>
            <a:endParaRPr lang="en-US" dirty="0"/>
          </a:p>
        </p:txBody>
      </p:sp>
    </p:spTree>
    <p:extLst>
      <p:ext uri="{BB962C8B-B14F-4D97-AF65-F5344CB8AC3E}">
        <p14:creationId xmlns:p14="http://schemas.microsoft.com/office/powerpoint/2010/main" val="1999074545"/>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04822"/>
          </a:xfrm>
        </p:spPr>
        <p:txBody>
          <a:bodyPr>
            <a:spAutoFit/>
          </a:bodyPr>
          <a:lstStyle>
            <a:lvl1pPr>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691" indent="-236546">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184" indent="-336145">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a:t>Click to edit Master text styles</a:t>
            </a:r>
          </a:p>
          <a:p>
            <a:pPr marL="0" lvl="1" indent="0" algn="l" defTabSz="896157" rtl="0" eaLnBrk="1" latinLnBrk="0" hangingPunct="1">
              <a:spcBef>
                <a:spcPct val="20000"/>
              </a:spcBef>
              <a:spcAft>
                <a:spcPts val="800"/>
              </a:spcAft>
              <a:buFont typeface="Arial" pitchFamily="34" charset="0"/>
              <a:buNone/>
            </a:pPr>
            <a:r>
              <a:rPr lang="en-US"/>
              <a:t>Second level</a:t>
            </a:r>
          </a:p>
          <a:p>
            <a:pPr marL="0" lvl="2" indent="0" algn="l" defTabSz="896157" rtl="0" eaLnBrk="1" latinLnBrk="0" hangingPunct="1">
              <a:spcBef>
                <a:spcPct val="20000"/>
              </a:spcBef>
              <a:spcAft>
                <a:spcPts val="800"/>
              </a:spcAft>
              <a:buFont typeface="Arial" pitchFamily="34" charset="0"/>
              <a:buNone/>
            </a:pPr>
            <a:r>
              <a:rPr lang="en-US"/>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32677848"/>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76771719"/>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095548" y="2425049"/>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endParaRP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9930706" y="6006587"/>
            <a:ext cx="1813243" cy="387120"/>
          </a:xfrm>
          <a:prstGeom prst="rect">
            <a:avLst/>
          </a:prstGeom>
          <a:noFill/>
          <a:ln>
            <a:noFill/>
          </a:ln>
        </p:spPr>
      </p:pic>
    </p:spTree>
    <p:extLst>
      <p:ext uri="{BB962C8B-B14F-4D97-AF65-F5344CB8AC3E}">
        <p14:creationId xmlns:p14="http://schemas.microsoft.com/office/powerpoint/2010/main" val="1617610409"/>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404040"/>
                    </a:gs>
                    <a:gs pos="100000">
                      <a:srgbClr val="404040"/>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0205" y="3085694"/>
            <a:ext cx="3227129" cy="687975"/>
          </a:xfrm>
          <a:prstGeom prst="rect">
            <a:avLst/>
          </a:prstGeom>
        </p:spPr>
      </p:pic>
    </p:spTree>
    <p:extLst>
      <p:ext uri="{BB962C8B-B14F-4D97-AF65-F5344CB8AC3E}">
        <p14:creationId xmlns:p14="http://schemas.microsoft.com/office/powerpoint/2010/main" val="2424743408"/>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239" y="2262478"/>
            <a:ext cx="1532465"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8" name="Picture Placeholder 12"/>
          <p:cNvSpPr>
            <a:spLocks noGrp="1"/>
          </p:cNvSpPr>
          <p:nvPr>
            <p:ph type="pic" sz="quarter" idx="18"/>
          </p:nvPr>
        </p:nvSpPr>
        <p:spPr>
          <a:xfrm>
            <a:off x="4651737" y="2256322"/>
            <a:ext cx="3169353"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9" name="Picture Placeholder 12"/>
          <p:cNvSpPr>
            <a:spLocks noGrp="1"/>
          </p:cNvSpPr>
          <p:nvPr>
            <p:ph type="pic" sz="quarter" idx="19"/>
          </p:nvPr>
        </p:nvSpPr>
        <p:spPr>
          <a:xfrm>
            <a:off x="8095785" y="2257102"/>
            <a:ext cx="3826977"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10" name="Picture Placeholder 12"/>
          <p:cNvSpPr>
            <a:spLocks noGrp="1"/>
          </p:cNvSpPr>
          <p:nvPr>
            <p:ph type="pic" sz="quarter" idx="20"/>
          </p:nvPr>
        </p:nvSpPr>
        <p:spPr>
          <a:xfrm>
            <a:off x="2076404" y="2256137"/>
            <a:ext cx="2300636"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1377907699"/>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5241615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0683674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500372479"/>
      </p:ext>
    </p:extLst>
  </p:cSld>
  <p:clrMapOvr>
    <a:masterClrMapping/>
  </p:clrMapOvr>
  <p:transition>
    <p:fade/>
  </p:transition>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913444099"/>
      </p:ext>
    </p:extLst>
  </p:cSld>
  <p:clrMapOvr>
    <a:masterClrMapping/>
  </p:clrMapOvr>
  <p:transition>
    <p:fade/>
  </p:transition>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6"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Tree>
    <p:extLst>
      <p:ext uri="{BB962C8B-B14F-4D97-AF65-F5344CB8AC3E}">
        <p14:creationId xmlns:p14="http://schemas.microsoft.com/office/powerpoint/2010/main" val="2640862587"/>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7"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866025619"/>
      </p:ext>
    </p:extLst>
  </p:cSld>
  <p:clrMapOvr>
    <a:masterClrMapping/>
  </p:clrMapOvr>
  <p:transition>
    <p:fade/>
  </p:transition>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637976168"/>
      </p:ext>
    </p:extLst>
  </p:cSld>
  <p:clrMapOvr>
    <a:masterClrMapping/>
  </p:clrMapOvr>
  <p:transition>
    <p:fade/>
  </p:transition>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slideLayout" Target="../slideLayouts/slideLayout45.xml"/><Relationship Id="rId18" Type="http://schemas.openxmlformats.org/officeDocument/2006/relationships/image" Target="../media/image9.png"/><Relationship Id="rId3" Type="http://schemas.openxmlformats.org/officeDocument/2006/relationships/slideLayout" Target="../slideLayouts/slideLayout35.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17" Type="http://schemas.openxmlformats.org/officeDocument/2006/relationships/theme" Target="../theme/theme2.xml"/><Relationship Id="rId2" Type="http://schemas.openxmlformats.org/officeDocument/2006/relationships/slideLayout" Target="../slideLayouts/slideLayout34.xml"/><Relationship Id="rId16" Type="http://schemas.openxmlformats.org/officeDocument/2006/relationships/slideLayout" Target="../slideLayouts/slideLayout48.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5" Type="http://schemas.openxmlformats.org/officeDocument/2006/relationships/slideLayout" Target="../slideLayouts/slideLayout37.xml"/><Relationship Id="rId15" Type="http://schemas.openxmlformats.org/officeDocument/2006/relationships/slideLayout" Target="../slideLayouts/slideLayout47.xml"/><Relationship Id="rId10" Type="http://schemas.openxmlformats.org/officeDocument/2006/relationships/slideLayout" Target="../slideLayouts/slideLayout42.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slideLayout" Target="../slideLayouts/slideLayout4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rot="5400000">
            <a:off x="10325051" y="1906413"/>
            <a:ext cx="4214127" cy="401305"/>
          </a:xfrm>
          <a:prstGeom prst="rect">
            <a:avLst/>
          </a:prstGeom>
        </p:spPr>
      </p:pic>
      <p:pic>
        <p:nvPicPr>
          <p:cNvPr id="8" name="Logo" descr="MS Logo White.png"/>
          <p:cNvPicPr>
            <a:picLocks noChangeAspect="1"/>
          </p:cNvPicPr>
          <p:nvPr/>
        </p:nvPicPr>
        <p:blipFill>
          <a:blip r:embed="rId35"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86610968"/>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 id="2147483750" r:id="rId18"/>
    <p:sldLayoutId id="2147483751" r:id="rId19"/>
    <p:sldLayoutId id="2147483774" r:id="rId20"/>
    <p:sldLayoutId id="2147483775" r:id="rId21"/>
    <p:sldLayoutId id="2147483753" r:id="rId22"/>
    <p:sldLayoutId id="2147483754" r:id="rId23"/>
    <p:sldLayoutId id="2147483755" r:id="rId24"/>
    <p:sldLayoutId id="2147483756" r:id="rId25"/>
    <p:sldLayoutId id="2147483757" r:id="rId26"/>
    <p:sldLayoutId id="2147483768" r:id="rId27"/>
    <p:sldLayoutId id="2147483769" r:id="rId28"/>
    <p:sldLayoutId id="2147483770" r:id="rId29"/>
    <p:sldLayoutId id="2147483771" r:id="rId30"/>
    <p:sldLayoutId id="2147483773" r:id="rId31"/>
    <p:sldLayoutId id="2147483776" r:id="rId32"/>
  </p:sldLayoutIdLst>
  <p:transition>
    <p:fade/>
  </p:transition>
  <p:hf hdr="0" ftr="0" dt="0"/>
  <p:txStyles>
    <p:title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18"/>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1376849305"/>
      </p:ext>
    </p:extLst>
  </p:cSld>
  <p:clrMap bg1="lt1" tx1="dk1" bg2="lt2" tx2="dk2" accent1="accent1" accent2="accent2" accent3="accent3" accent4="accent4" accent5="accent5" accent6="accent6" hlink="hlink" folHlink="folHlink"/>
  <p:sldLayoutIdLst>
    <p:sldLayoutId id="2147483778" r:id="rId1"/>
    <p:sldLayoutId id="2147483779" r:id="rId2"/>
    <p:sldLayoutId id="2147483780" r:id="rId3"/>
    <p:sldLayoutId id="2147483781" r:id="rId4"/>
    <p:sldLayoutId id="2147483782" r:id="rId5"/>
    <p:sldLayoutId id="2147483783" r:id="rId6"/>
    <p:sldLayoutId id="2147483784" r:id="rId7"/>
    <p:sldLayoutId id="2147483785" r:id="rId8"/>
    <p:sldLayoutId id="2147483786" r:id="rId9"/>
    <p:sldLayoutId id="2147483787" r:id="rId10"/>
    <p:sldLayoutId id="2147483788" r:id="rId11"/>
    <p:sldLayoutId id="2147483789" r:id="rId12"/>
    <p:sldLayoutId id="2147483790" r:id="rId13"/>
    <p:sldLayoutId id="2147483791" r:id="rId14"/>
    <p:sldLayoutId id="2147483792" r:id="rId15"/>
    <p:sldLayoutId id="2147483793" r:id="rId16"/>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4.xml"/></Relationships>
</file>

<file path=ppt/slides/_rels/slide15.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emf"/><Relationship Id="rId7" Type="http://schemas.openxmlformats.org/officeDocument/2006/relationships/image" Target="../media/image18.emf"/><Relationship Id="rId2" Type="http://schemas.openxmlformats.org/officeDocument/2006/relationships/notesSlide" Target="../notesSlides/notesSlide15.xml"/><Relationship Id="rId1" Type="http://schemas.openxmlformats.org/officeDocument/2006/relationships/slideLayout" Target="../slideLayouts/slideLayout32.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5.emf"/><Relationship Id="rId9"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21.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21.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2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21.xml"/><Relationship Id="rId1" Type="http://schemas.openxmlformats.org/officeDocument/2006/relationships/slideLayout" Target="../slideLayouts/slideLayout4.xml"/><Relationship Id="rId4" Type="http://schemas.openxmlformats.org/officeDocument/2006/relationships/image" Target="../media/image27.em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2.xml"/></Relationships>
</file>

<file path=ppt/slides/_rels/slide24.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wmf"/><Relationship Id="rId1" Type="http://schemas.openxmlformats.org/officeDocument/2006/relationships/slideLayout" Target="../slideLayouts/slideLayout7.xml"/><Relationship Id="rId6" Type="http://schemas.microsoft.com/office/2007/relationships/hdphoto" Target="../media/hdphoto2.wdp"/><Relationship Id="rId5" Type="http://schemas.openxmlformats.org/officeDocument/2006/relationships/image" Target="../media/image31.png"/><Relationship Id="rId4" Type="http://schemas.microsoft.com/office/2007/relationships/hdphoto" Target="../media/hdphoto1.wdp"/></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9.xml"/><Relationship Id="rId4" Type="http://schemas.openxmlformats.org/officeDocument/2006/relationships/image" Target="../media/image12.emf"/></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800" dirty="0"/>
              <a:t>Azure Data Overview</a:t>
            </a:r>
          </a:p>
        </p:txBody>
      </p:sp>
      <p:sp>
        <p:nvSpPr>
          <p:cNvPr id="3" name="Text Placeholder 2"/>
          <p:cNvSpPr>
            <a:spLocks noGrp="1"/>
          </p:cNvSpPr>
          <p:nvPr>
            <p:ph type="body" sz="quarter" idx="10"/>
          </p:nvPr>
        </p:nvSpPr>
        <p:spPr/>
        <p:txBody>
          <a:bodyPr/>
          <a:lstStyle/>
          <a:p>
            <a:r>
              <a:rPr lang="en-US" dirty="0"/>
              <a:t>Himanshu Desai (Readify Principal Consultant)</a:t>
            </a:r>
          </a:p>
        </p:txBody>
      </p:sp>
    </p:spTree>
    <p:extLst>
      <p:ext uri="{BB962C8B-B14F-4D97-AF65-F5344CB8AC3E}">
        <p14:creationId xmlns:p14="http://schemas.microsoft.com/office/powerpoint/2010/main" val="836227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Content Placeholder 2"/>
          <p:cNvSpPr txBox="1">
            <a:spLocks/>
          </p:cNvSpPr>
          <p:nvPr/>
        </p:nvSpPr>
        <p:spPr>
          <a:xfrm>
            <a:off x="512939" y="2282776"/>
            <a:ext cx="6577690" cy="1801093"/>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lvl="1" indent="0" defTabSz="914325">
              <a:spcBef>
                <a:spcPts val="600"/>
              </a:spcBef>
              <a:buNone/>
            </a:pPr>
            <a:r>
              <a:rPr lang="en-US" sz="3600" spc="-51" dirty="0">
                <a:solidFill>
                  <a:schemeClr val="bg2"/>
                </a:solidFill>
                <a:latin typeface="+mj-lt"/>
              </a:rPr>
              <a:t>Gateway between Client layer</a:t>
            </a:r>
            <a:br>
              <a:rPr lang="en-US" sz="3600" spc="-51" dirty="0">
                <a:solidFill>
                  <a:schemeClr val="bg2"/>
                </a:solidFill>
                <a:latin typeface="+mj-lt"/>
              </a:rPr>
            </a:br>
            <a:r>
              <a:rPr lang="en-US" sz="3600" spc="-51" dirty="0">
                <a:solidFill>
                  <a:schemeClr val="bg2"/>
                </a:solidFill>
                <a:latin typeface="+mj-lt"/>
              </a:rPr>
              <a:t>and Platform layer.</a:t>
            </a:r>
          </a:p>
        </p:txBody>
      </p:sp>
      <p:sp>
        <p:nvSpPr>
          <p:cNvPr id="81"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How It Works – Architecture of the Service</a:t>
            </a:r>
          </a:p>
        </p:txBody>
      </p:sp>
      <p:grpSp>
        <p:nvGrpSpPr>
          <p:cNvPr id="33" name="Group 32"/>
          <p:cNvGrpSpPr/>
          <p:nvPr/>
        </p:nvGrpSpPr>
        <p:grpSpPr>
          <a:xfrm>
            <a:off x="7518833" y="353101"/>
            <a:ext cx="3976070" cy="1592486"/>
            <a:chOff x="7518833" y="353101"/>
            <a:chExt cx="3976070" cy="1592486"/>
          </a:xfrm>
        </p:grpSpPr>
        <p:sp>
          <p:nvSpPr>
            <p:cNvPr id="34" name="Rectangle 33"/>
            <p:cNvSpPr/>
            <p:nvPr/>
          </p:nvSpPr>
          <p:spPr bwMode="auto">
            <a:xfrm>
              <a:off x="7518833" y="353101"/>
              <a:ext cx="3976070" cy="1592486"/>
            </a:xfrm>
            <a:prstGeom prst="rect">
              <a:avLst/>
            </a:prstGeom>
            <a:solidFill>
              <a:schemeClr val="accent4">
                <a:lumMod val="20000"/>
                <a:lumOff val="8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solidFill>
                    <a:schemeClr val="accent3">
                      <a:lumMod val="50000"/>
                    </a:schemeClr>
                  </a:solidFill>
                </a:rPr>
                <a:t>Client Layer</a:t>
              </a:r>
            </a:p>
          </p:txBody>
        </p:sp>
        <p:sp>
          <p:nvSpPr>
            <p:cNvPr id="35" name="Rectangle 34"/>
            <p:cNvSpPr/>
            <p:nvPr/>
          </p:nvSpPr>
          <p:spPr bwMode="auto">
            <a:xfrm>
              <a:off x="7755827" y="634999"/>
              <a:ext cx="950621"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PHP</a:t>
              </a:r>
            </a:p>
          </p:txBody>
        </p:sp>
        <p:sp>
          <p:nvSpPr>
            <p:cNvPr id="36" name="Rectangle 35"/>
            <p:cNvSpPr/>
            <p:nvPr/>
          </p:nvSpPr>
          <p:spPr bwMode="auto">
            <a:xfrm>
              <a:off x="10293349" y="634999"/>
              <a:ext cx="950625"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WCF Data Services</a:t>
              </a:r>
            </a:p>
          </p:txBody>
        </p:sp>
        <p:sp>
          <p:nvSpPr>
            <p:cNvPr id="37" name="Rectangle 36"/>
            <p:cNvSpPr/>
            <p:nvPr/>
          </p:nvSpPr>
          <p:spPr bwMode="auto">
            <a:xfrm>
              <a:off x="8814342" y="634999"/>
              <a:ext cx="1371114"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SQL Server</a:t>
              </a:r>
            </a:p>
            <a:p>
              <a:pPr algn="ctr" defTabSz="914099" fontAlgn="base">
                <a:spcBef>
                  <a:spcPct val="0"/>
                </a:spcBef>
                <a:spcAft>
                  <a:spcPct val="0"/>
                </a:spcAft>
              </a:pPr>
              <a:r>
                <a:rPr lang="en-US" sz="1200" dirty="0">
                  <a:solidFill>
                    <a:sysClr val="windowText" lastClr="000000"/>
                  </a:solidFill>
                </a:rPr>
                <a:t>Applications</a:t>
              </a:r>
            </a:p>
            <a:p>
              <a:pPr algn="ctr" defTabSz="914099" fontAlgn="base">
                <a:spcBef>
                  <a:spcPct val="0"/>
                </a:spcBef>
                <a:spcAft>
                  <a:spcPct val="0"/>
                </a:spcAft>
              </a:pPr>
              <a:r>
                <a:rPr lang="en-US" sz="1200" dirty="0">
                  <a:solidFill>
                    <a:sysClr val="windowText" lastClr="000000"/>
                  </a:solidFill>
                </a:rPr>
                <a:t>and Tools</a:t>
              </a:r>
            </a:p>
          </p:txBody>
        </p:sp>
        <p:sp>
          <p:nvSpPr>
            <p:cNvPr id="38" name="Rectangle 37"/>
            <p:cNvSpPr/>
            <p:nvPr/>
          </p:nvSpPr>
          <p:spPr bwMode="auto">
            <a:xfrm>
              <a:off x="7755826"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ODBC</a:t>
              </a:r>
            </a:p>
          </p:txBody>
        </p:sp>
        <p:sp>
          <p:nvSpPr>
            <p:cNvPr id="45" name="Rectangle 44"/>
            <p:cNvSpPr/>
            <p:nvPr/>
          </p:nvSpPr>
          <p:spPr bwMode="auto">
            <a:xfrm>
              <a:off x="9551973"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ADO.NET</a:t>
              </a:r>
            </a:p>
          </p:txBody>
        </p:sp>
        <p:sp>
          <p:nvSpPr>
            <p:cNvPr id="47" name="Rectangle 46"/>
            <p:cNvSpPr/>
            <p:nvPr/>
          </p:nvSpPr>
          <p:spPr bwMode="auto">
            <a:xfrm>
              <a:off x="7755826" y="1570505"/>
              <a:ext cx="3488147"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Tabular Data Stream (TDS)</a:t>
              </a:r>
            </a:p>
          </p:txBody>
        </p:sp>
      </p:grpSp>
      <p:sp>
        <p:nvSpPr>
          <p:cNvPr id="2" name="Rectangle 1"/>
          <p:cNvSpPr/>
          <p:nvPr/>
        </p:nvSpPr>
        <p:spPr>
          <a:xfrm>
            <a:off x="7473068" y="337250"/>
            <a:ext cx="4021834" cy="1662429"/>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nvGrpSpPr>
          <p:cNvPr id="48" name="Group 47"/>
          <p:cNvGrpSpPr/>
          <p:nvPr/>
        </p:nvGrpSpPr>
        <p:grpSpPr>
          <a:xfrm>
            <a:off x="7518833" y="1999680"/>
            <a:ext cx="3976070" cy="2084188"/>
            <a:chOff x="7518833" y="1990153"/>
            <a:chExt cx="3976070" cy="2084188"/>
          </a:xfrm>
        </p:grpSpPr>
        <p:cxnSp>
          <p:nvCxnSpPr>
            <p:cNvPr id="49" name="Straight Connector 48"/>
            <p:cNvCxnSpPr/>
            <p:nvPr/>
          </p:nvCxnSpPr>
          <p:spPr>
            <a:xfrm>
              <a:off x="7518833" y="2169940"/>
              <a:ext cx="3976069" cy="0"/>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63" name="Rectangle 62"/>
            <p:cNvSpPr/>
            <p:nvPr/>
          </p:nvSpPr>
          <p:spPr bwMode="auto">
            <a:xfrm>
              <a:off x="7518833" y="2273249"/>
              <a:ext cx="3976070" cy="1801092"/>
            </a:xfrm>
            <a:prstGeom prst="rect">
              <a:avLst/>
            </a:prstGeom>
            <a:solidFill>
              <a:schemeClr val="accent2"/>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gradFill>
                    <a:gsLst>
                      <a:gs pos="0">
                        <a:schemeClr val="bg1"/>
                      </a:gs>
                      <a:gs pos="100000">
                        <a:schemeClr val="bg1"/>
                      </a:gs>
                    </a:gsLst>
                    <a:lin ang="5400000" scaled="0"/>
                  </a:gradFill>
                  <a:latin typeface="+mj-lt"/>
                </a:rPr>
                <a:t>Services Layer</a:t>
              </a:r>
            </a:p>
          </p:txBody>
        </p:sp>
        <p:sp>
          <p:nvSpPr>
            <p:cNvPr id="64" name="Rectangle 63"/>
            <p:cNvSpPr/>
            <p:nvPr/>
          </p:nvSpPr>
          <p:spPr bwMode="auto">
            <a:xfrm>
              <a:off x="7755827" y="2589499"/>
              <a:ext cx="3502080" cy="1420185"/>
            </a:xfrm>
            <a:prstGeom prst="rect">
              <a:avLst/>
            </a:prstGeom>
            <a:solidFill>
              <a:schemeClr val="accent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chemeClr val="tx1"/>
                    </a:gs>
                    <a:gs pos="100000">
                      <a:schemeClr val="tx1"/>
                    </a:gs>
                  </a:gsLst>
                  <a:lin ang="5400000" scaled="0"/>
                </a:gradFill>
                <a:latin typeface="+mj-lt"/>
              </a:endParaRPr>
            </a:p>
          </p:txBody>
        </p:sp>
        <p:sp>
          <p:nvSpPr>
            <p:cNvPr id="65" name="Rectangle 64"/>
            <p:cNvSpPr/>
            <p:nvPr/>
          </p:nvSpPr>
          <p:spPr bwMode="auto">
            <a:xfrm>
              <a:off x="7858256" y="2685270"/>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Provisioning</a:t>
              </a:r>
            </a:p>
          </p:txBody>
        </p:sp>
        <p:sp>
          <p:nvSpPr>
            <p:cNvPr id="66" name="Rectangle 65"/>
            <p:cNvSpPr/>
            <p:nvPr/>
          </p:nvSpPr>
          <p:spPr bwMode="auto">
            <a:xfrm>
              <a:off x="7858256" y="3117820"/>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Billing and Metering</a:t>
              </a:r>
            </a:p>
          </p:txBody>
        </p:sp>
        <p:sp>
          <p:nvSpPr>
            <p:cNvPr id="67" name="Rectangle 66"/>
            <p:cNvSpPr/>
            <p:nvPr/>
          </p:nvSpPr>
          <p:spPr bwMode="auto">
            <a:xfrm>
              <a:off x="7858256" y="3547311"/>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Connection Routing</a:t>
              </a:r>
            </a:p>
          </p:txBody>
        </p:sp>
        <p:cxnSp>
          <p:nvCxnSpPr>
            <p:cNvPr id="68" name="Straight Arrow Connector 67"/>
            <p:cNvCxnSpPr/>
            <p:nvPr/>
          </p:nvCxnSpPr>
          <p:spPr>
            <a:xfrm flipV="1">
              <a:off x="9535865" y="2030053"/>
              <a:ext cx="0" cy="243196"/>
            </a:xfrm>
            <a:prstGeom prst="straightConnector1">
              <a:avLst/>
            </a:prstGeom>
            <a:ln w="12700">
              <a:solidFill>
                <a:schemeClr val="bg1"/>
              </a:solidFill>
              <a:tailEnd type="oval"/>
            </a:ln>
          </p:spPr>
          <p:style>
            <a:lnRef idx="1">
              <a:schemeClr val="accent1"/>
            </a:lnRef>
            <a:fillRef idx="0">
              <a:schemeClr val="accent1"/>
            </a:fillRef>
            <a:effectRef idx="0">
              <a:schemeClr val="accent1"/>
            </a:effectRef>
            <a:fontRef idx="minor">
              <a:schemeClr val="tx1"/>
            </a:fontRef>
          </p:style>
        </p:cxnSp>
        <p:sp>
          <p:nvSpPr>
            <p:cNvPr id="69" name="TextBox 68"/>
            <p:cNvSpPr txBox="1"/>
            <p:nvPr/>
          </p:nvSpPr>
          <p:spPr>
            <a:xfrm>
              <a:off x="9611915" y="1990153"/>
              <a:ext cx="583493" cy="166199"/>
            </a:xfrm>
            <a:prstGeom prst="rect">
              <a:avLst/>
            </a:prstGeom>
            <a:noFill/>
          </p:spPr>
          <p:txBody>
            <a:bodyPr wrap="none" lIns="0" tIns="0" rIns="0" bIns="0" rtlCol="0">
              <a:spAutoFit/>
            </a:bodyPr>
            <a:lstStyle/>
            <a:p>
              <a:pPr>
                <a:lnSpc>
                  <a:spcPct val="90000"/>
                </a:lnSpc>
                <a:spcBef>
                  <a:spcPct val="20000"/>
                </a:spcBef>
                <a:buSzPct val="80000"/>
              </a:pPr>
              <a:r>
                <a:rPr lang="en-US" sz="1200" dirty="0">
                  <a:solidFill>
                    <a:schemeClr val="bg1"/>
                  </a:solidFill>
                  <a:latin typeface="+mj-lt"/>
                </a:rPr>
                <a:t>TDS+SSL</a:t>
              </a:r>
            </a:p>
          </p:txBody>
        </p:sp>
      </p:grpSp>
    </p:spTree>
    <p:extLst>
      <p:ext uri="{BB962C8B-B14F-4D97-AF65-F5344CB8AC3E}">
        <p14:creationId xmlns:p14="http://schemas.microsoft.com/office/powerpoint/2010/main" val="3969252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2" presetClass="entr" presetSubtype="4" fill="hold" nodeType="withEffect">
                                  <p:stCondLst>
                                    <p:cond delay="0"/>
                                  </p:stCondLst>
                                  <p:childTnLst>
                                    <p:set>
                                      <p:cBhvr>
                                        <p:cTn id="9" dur="1" fill="hold">
                                          <p:stCondLst>
                                            <p:cond delay="0"/>
                                          </p:stCondLst>
                                        </p:cTn>
                                        <p:tgtEl>
                                          <p:spTgt spid="48"/>
                                        </p:tgtEl>
                                        <p:attrNameLst>
                                          <p:attrName>style.visibility</p:attrName>
                                        </p:attrNameLst>
                                      </p:cBhvr>
                                      <p:to>
                                        <p:strVal val="visible"/>
                                      </p:to>
                                    </p:set>
                                    <p:anim calcmode="lin" valueType="num">
                                      <p:cBhvr additive="base">
                                        <p:cTn id="10" dur="500" fill="hold"/>
                                        <p:tgtEl>
                                          <p:spTgt spid="48"/>
                                        </p:tgtEl>
                                        <p:attrNameLst>
                                          <p:attrName>ppt_x</p:attrName>
                                        </p:attrNameLst>
                                      </p:cBhvr>
                                      <p:tavLst>
                                        <p:tav tm="0">
                                          <p:val>
                                            <p:strVal val="#ppt_x"/>
                                          </p:val>
                                        </p:tav>
                                        <p:tav tm="100000">
                                          <p:val>
                                            <p:strVal val="#ppt_x"/>
                                          </p:val>
                                        </p:tav>
                                      </p:tavLst>
                                    </p:anim>
                                    <p:anim calcmode="lin" valueType="num">
                                      <p:cBhvr additive="base">
                                        <p:cTn id="11" dur="500" fill="hold"/>
                                        <p:tgtEl>
                                          <p:spTgt spid="48"/>
                                        </p:tgtEl>
                                        <p:attrNameLst>
                                          <p:attrName>ppt_y</p:attrName>
                                        </p:attrNameLst>
                                      </p:cBhvr>
                                      <p:tavLst>
                                        <p:tav tm="0">
                                          <p:val>
                                            <p:strVal val="1+#ppt_h/2"/>
                                          </p:val>
                                        </p:tav>
                                        <p:tav tm="100000">
                                          <p:val>
                                            <p:strVal val="#ppt_y"/>
                                          </p:val>
                                        </p:tav>
                                      </p:tavLst>
                                    </p:anim>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fade">
                                      <p:cBhvr>
                                        <p:cTn id="15"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Content Placeholder 2"/>
          <p:cNvSpPr txBox="1">
            <a:spLocks/>
          </p:cNvSpPr>
          <p:nvPr/>
        </p:nvSpPr>
        <p:spPr>
          <a:xfrm>
            <a:off x="512939" y="4137961"/>
            <a:ext cx="6577690" cy="1931810"/>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lvl="1" indent="0" defTabSz="914325">
              <a:spcBef>
                <a:spcPts val="600"/>
              </a:spcBef>
              <a:buNone/>
            </a:pPr>
            <a:r>
              <a:rPr lang="en-US" sz="3600" spc="-51" dirty="0">
                <a:solidFill>
                  <a:schemeClr val="bg2"/>
                </a:solidFill>
                <a:latin typeface="+mj-lt"/>
              </a:rPr>
              <a:t>Includes physical servicers</a:t>
            </a:r>
            <a:br>
              <a:rPr lang="en-US" sz="3600" spc="-51" dirty="0">
                <a:solidFill>
                  <a:schemeClr val="bg2"/>
                </a:solidFill>
                <a:latin typeface="+mj-lt"/>
              </a:rPr>
            </a:br>
            <a:r>
              <a:rPr lang="en-US" sz="3600" spc="-51" dirty="0">
                <a:solidFill>
                  <a:schemeClr val="bg2"/>
                </a:solidFill>
                <a:latin typeface="+mj-lt"/>
              </a:rPr>
              <a:t>and services that support</a:t>
            </a:r>
            <a:br>
              <a:rPr lang="en-US" sz="3600" spc="-51" dirty="0">
                <a:solidFill>
                  <a:schemeClr val="bg2"/>
                </a:solidFill>
                <a:latin typeface="+mj-lt"/>
              </a:rPr>
            </a:br>
            <a:r>
              <a:rPr lang="en-US" sz="3600" spc="-51" dirty="0">
                <a:solidFill>
                  <a:schemeClr val="bg2"/>
                </a:solidFill>
                <a:latin typeface="+mj-lt"/>
              </a:rPr>
              <a:t>the Services layer.</a:t>
            </a:r>
          </a:p>
        </p:txBody>
      </p:sp>
      <p:grpSp>
        <p:nvGrpSpPr>
          <p:cNvPr id="6" name="Group 5"/>
          <p:cNvGrpSpPr/>
          <p:nvPr/>
        </p:nvGrpSpPr>
        <p:grpSpPr>
          <a:xfrm>
            <a:off x="7518833" y="353101"/>
            <a:ext cx="3976070" cy="1592486"/>
            <a:chOff x="7518833" y="353101"/>
            <a:chExt cx="3976070" cy="1592486"/>
          </a:xfrm>
        </p:grpSpPr>
        <p:sp>
          <p:nvSpPr>
            <p:cNvPr id="84" name="Rectangle 83"/>
            <p:cNvSpPr/>
            <p:nvPr/>
          </p:nvSpPr>
          <p:spPr bwMode="auto">
            <a:xfrm>
              <a:off x="7518833" y="353101"/>
              <a:ext cx="3976070" cy="1592486"/>
            </a:xfrm>
            <a:prstGeom prst="rect">
              <a:avLst/>
            </a:prstGeom>
            <a:solidFill>
              <a:schemeClr val="accent4">
                <a:lumMod val="20000"/>
                <a:lumOff val="8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solidFill>
                    <a:schemeClr val="accent3">
                      <a:lumMod val="50000"/>
                    </a:schemeClr>
                  </a:solidFill>
                </a:rPr>
                <a:t>Client Layer</a:t>
              </a:r>
            </a:p>
          </p:txBody>
        </p:sp>
        <p:sp>
          <p:nvSpPr>
            <p:cNvPr id="3" name="Rectangle 2"/>
            <p:cNvSpPr/>
            <p:nvPr/>
          </p:nvSpPr>
          <p:spPr bwMode="auto">
            <a:xfrm>
              <a:off x="7755827" y="634999"/>
              <a:ext cx="950621"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PHP</a:t>
              </a:r>
            </a:p>
          </p:txBody>
        </p:sp>
        <p:sp>
          <p:nvSpPr>
            <p:cNvPr id="39" name="Rectangle 38"/>
            <p:cNvSpPr/>
            <p:nvPr/>
          </p:nvSpPr>
          <p:spPr bwMode="auto">
            <a:xfrm>
              <a:off x="10293349" y="634999"/>
              <a:ext cx="950625"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WCF Data Services</a:t>
              </a:r>
            </a:p>
          </p:txBody>
        </p:sp>
        <p:sp>
          <p:nvSpPr>
            <p:cNvPr id="40" name="Rectangle 39"/>
            <p:cNvSpPr/>
            <p:nvPr/>
          </p:nvSpPr>
          <p:spPr bwMode="auto">
            <a:xfrm>
              <a:off x="8814342" y="634999"/>
              <a:ext cx="1371114"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SQL Server</a:t>
              </a:r>
            </a:p>
            <a:p>
              <a:pPr algn="ctr" defTabSz="914099" fontAlgn="base">
                <a:spcBef>
                  <a:spcPct val="0"/>
                </a:spcBef>
                <a:spcAft>
                  <a:spcPct val="0"/>
                </a:spcAft>
              </a:pPr>
              <a:r>
                <a:rPr lang="en-US" sz="1200" dirty="0">
                  <a:solidFill>
                    <a:sysClr val="windowText" lastClr="000000"/>
                  </a:solidFill>
                </a:rPr>
                <a:t>Applications</a:t>
              </a:r>
            </a:p>
            <a:p>
              <a:pPr algn="ctr" defTabSz="914099" fontAlgn="base">
                <a:spcBef>
                  <a:spcPct val="0"/>
                </a:spcBef>
                <a:spcAft>
                  <a:spcPct val="0"/>
                </a:spcAft>
              </a:pPr>
              <a:r>
                <a:rPr lang="en-US" sz="1200" dirty="0">
                  <a:solidFill>
                    <a:sysClr val="windowText" lastClr="000000"/>
                  </a:solidFill>
                </a:rPr>
                <a:t>and Tools</a:t>
              </a:r>
            </a:p>
          </p:txBody>
        </p:sp>
        <p:sp>
          <p:nvSpPr>
            <p:cNvPr id="41" name="Rectangle 40"/>
            <p:cNvSpPr/>
            <p:nvPr/>
          </p:nvSpPr>
          <p:spPr bwMode="auto">
            <a:xfrm>
              <a:off x="7755826"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ODBC</a:t>
              </a:r>
            </a:p>
          </p:txBody>
        </p:sp>
        <p:sp>
          <p:nvSpPr>
            <p:cNvPr id="42" name="Rectangle 41"/>
            <p:cNvSpPr/>
            <p:nvPr/>
          </p:nvSpPr>
          <p:spPr bwMode="auto">
            <a:xfrm>
              <a:off x="9551973"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ADO.NET</a:t>
              </a:r>
            </a:p>
          </p:txBody>
        </p:sp>
        <p:sp>
          <p:nvSpPr>
            <p:cNvPr id="43" name="Rectangle 42"/>
            <p:cNvSpPr/>
            <p:nvPr/>
          </p:nvSpPr>
          <p:spPr bwMode="auto">
            <a:xfrm>
              <a:off x="7755826" y="1570505"/>
              <a:ext cx="3488147"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Tabular Data Stream (TDS)</a:t>
              </a:r>
            </a:p>
          </p:txBody>
        </p:sp>
      </p:grpSp>
      <p:sp>
        <p:nvSpPr>
          <p:cNvPr id="81"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How It Works – Architecture of the Service</a:t>
            </a:r>
          </a:p>
        </p:txBody>
      </p:sp>
      <p:grpSp>
        <p:nvGrpSpPr>
          <p:cNvPr id="94" name="Group 93"/>
          <p:cNvGrpSpPr/>
          <p:nvPr/>
        </p:nvGrpSpPr>
        <p:grpSpPr>
          <a:xfrm>
            <a:off x="7518833" y="1999680"/>
            <a:ext cx="3976070" cy="2084188"/>
            <a:chOff x="7518833" y="1990153"/>
            <a:chExt cx="3976070" cy="2084188"/>
          </a:xfrm>
        </p:grpSpPr>
        <p:cxnSp>
          <p:nvCxnSpPr>
            <p:cNvPr id="95" name="Straight Connector 94"/>
            <p:cNvCxnSpPr/>
            <p:nvPr/>
          </p:nvCxnSpPr>
          <p:spPr>
            <a:xfrm>
              <a:off x="7518833" y="2169940"/>
              <a:ext cx="3976069" cy="0"/>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96" name="Rectangle 95"/>
            <p:cNvSpPr/>
            <p:nvPr/>
          </p:nvSpPr>
          <p:spPr bwMode="auto">
            <a:xfrm>
              <a:off x="7518833" y="2273249"/>
              <a:ext cx="3976070" cy="1801092"/>
            </a:xfrm>
            <a:prstGeom prst="rect">
              <a:avLst/>
            </a:prstGeom>
            <a:solidFill>
              <a:schemeClr val="accent2"/>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gradFill>
                    <a:gsLst>
                      <a:gs pos="0">
                        <a:schemeClr val="bg1"/>
                      </a:gs>
                      <a:gs pos="100000">
                        <a:schemeClr val="bg1"/>
                      </a:gs>
                    </a:gsLst>
                    <a:lin ang="5400000" scaled="0"/>
                  </a:gradFill>
                  <a:latin typeface="+mj-lt"/>
                </a:rPr>
                <a:t>Services Layer</a:t>
              </a:r>
            </a:p>
          </p:txBody>
        </p:sp>
        <p:sp>
          <p:nvSpPr>
            <p:cNvPr id="97" name="Rectangle 96"/>
            <p:cNvSpPr/>
            <p:nvPr/>
          </p:nvSpPr>
          <p:spPr bwMode="auto">
            <a:xfrm>
              <a:off x="7755827" y="2589499"/>
              <a:ext cx="3502080" cy="1420185"/>
            </a:xfrm>
            <a:prstGeom prst="rect">
              <a:avLst/>
            </a:prstGeom>
            <a:solidFill>
              <a:schemeClr val="accent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chemeClr val="tx1"/>
                    </a:gs>
                    <a:gs pos="100000">
                      <a:schemeClr val="tx1"/>
                    </a:gs>
                  </a:gsLst>
                  <a:lin ang="5400000" scaled="0"/>
                </a:gradFill>
                <a:latin typeface="+mj-lt"/>
              </a:endParaRPr>
            </a:p>
          </p:txBody>
        </p:sp>
        <p:sp>
          <p:nvSpPr>
            <p:cNvPr id="98" name="Rectangle 97"/>
            <p:cNvSpPr/>
            <p:nvPr/>
          </p:nvSpPr>
          <p:spPr bwMode="auto">
            <a:xfrm>
              <a:off x="7858256" y="2685270"/>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Provisioning</a:t>
              </a:r>
            </a:p>
          </p:txBody>
        </p:sp>
        <p:sp>
          <p:nvSpPr>
            <p:cNvPr id="99" name="Rectangle 98"/>
            <p:cNvSpPr/>
            <p:nvPr/>
          </p:nvSpPr>
          <p:spPr bwMode="auto">
            <a:xfrm>
              <a:off x="7858256" y="3117820"/>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Billing and Metering</a:t>
              </a:r>
            </a:p>
          </p:txBody>
        </p:sp>
        <p:sp>
          <p:nvSpPr>
            <p:cNvPr id="100" name="Rectangle 99"/>
            <p:cNvSpPr/>
            <p:nvPr/>
          </p:nvSpPr>
          <p:spPr bwMode="auto">
            <a:xfrm>
              <a:off x="7858256" y="3547311"/>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Connection Routing</a:t>
              </a:r>
            </a:p>
          </p:txBody>
        </p:sp>
        <p:cxnSp>
          <p:nvCxnSpPr>
            <p:cNvPr id="101" name="Straight Arrow Connector 100"/>
            <p:cNvCxnSpPr/>
            <p:nvPr/>
          </p:nvCxnSpPr>
          <p:spPr>
            <a:xfrm flipV="1">
              <a:off x="9535865" y="2030053"/>
              <a:ext cx="0" cy="243196"/>
            </a:xfrm>
            <a:prstGeom prst="straightConnector1">
              <a:avLst/>
            </a:prstGeom>
            <a:ln w="12700">
              <a:solidFill>
                <a:schemeClr val="bg1"/>
              </a:solidFill>
              <a:tailEnd type="oval"/>
            </a:ln>
          </p:spPr>
          <p:style>
            <a:lnRef idx="1">
              <a:schemeClr val="accent1"/>
            </a:lnRef>
            <a:fillRef idx="0">
              <a:schemeClr val="accent1"/>
            </a:fillRef>
            <a:effectRef idx="0">
              <a:schemeClr val="accent1"/>
            </a:effectRef>
            <a:fontRef idx="minor">
              <a:schemeClr val="tx1"/>
            </a:fontRef>
          </p:style>
        </p:cxnSp>
        <p:sp>
          <p:nvSpPr>
            <p:cNvPr id="102" name="TextBox 101"/>
            <p:cNvSpPr txBox="1"/>
            <p:nvPr/>
          </p:nvSpPr>
          <p:spPr>
            <a:xfrm>
              <a:off x="9611915" y="1990153"/>
              <a:ext cx="583493" cy="166199"/>
            </a:xfrm>
            <a:prstGeom prst="rect">
              <a:avLst/>
            </a:prstGeom>
            <a:noFill/>
          </p:spPr>
          <p:txBody>
            <a:bodyPr wrap="none" lIns="0" tIns="0" rIns="0" bIns="0" rtlCol="0">
              <a:spAutoFit/>
            </a:bodyPr>
            <a:lstStyle/>
            <a:p>
              <a:pPr>
                <a:lnSpc>
                  <a:spcPct val="90000"/>
                </a:lnSpc>
                <a:spcBef>
                  <a:spcPct val="20000"/>
                </a:spcBef>
                <a:buSzPct val="80000"/>
              </a:pPr>
              <a:r>
                <a:rPr lang="en-US" sz="1200" dirty="0">
                  <a:solidFill>
                    <a:schemeClr val="bg1"/>
                  </a:solidFill>
                  <a:latin typeface="+mj-lt"/>
                </a:rPr>
                <a:t>TDS+SSL</a:t>
              </a:r>
            </a:p>
          </p:txBody>
        </p:sp>
      </p:grpSp>
      <p:grpSp>
        <p:nvGrpSpPr>
          <p:cNvPr id="103" name="Group 102"/>
          <p:cNvGrpSpPr/>
          <p:nvPr/>
        </p:nvGrpSpPr>
        <p:grpSpPr>
          <a:xfrm>
            <a:off x="7518832" y="4137961"/>
            <a:ext cx="3976070" cy="1931810"/>
            <a:chOff x="7517244" y="4348917"/>
            <a:chExt cx="3976070" cy="1931810"/>
          </a:xfrm>
        </p:grpSpPr>
        <p:sp>
          <p:nvSpPr>
            <p:cNvPr id="104" name="Rectangle 103"/>
            <p:cNvSpPr/>
            <p:nvPr/>
          </p:nvSpPr>
          <p:spPr bwMode="auto">
            <a:xfrm>
              <a:off x="7517244" y="4348917"/>
              <a:ext cx="3976070" cy="1931810"/>
            </a:xfrm>
            <a:prstGeom prst="rect">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gradFill>
                    <a:gsLst>
                      <a:gs pos="0">
                        <a:schemeClr val="bg1"/>
                      </a:gs>
                      <a:gs pos="100000">
                        <a:schemeClr val="bg1"/>
                      </a:gs>
                    </a:gsLst>
                    <a:lin ang="5400000" scaled="0"/>
                  </a:gradFill>
                  <a:latin typeface="+mj-lt"/>
                </a:rPr>
                <a:t>Platform Layer</a:t>
              </a:r>
            </a:p>
          </p:txBody>
        </p:sp>
        <p:sp>
          <p:nvSpPr>
            <p:cNvPr id="105" name="Rectangle 104"/>
            <p:cNvSpPr/>
            <p:nvPr/>
          </p:nvSpPr>
          <p:spPr bwMode="auto">
            <a:xfrm>
              <a:off x="7754238" y="4645139"/>
              <a:ext cx="3488147" cy="1420185"/>
            </a:xfrm>
            <a:prstGeom prst="rect">
              <a:avLst/>
            </a:prstGeom>
            <a:solidFill>
              <a:schemeClr val="accent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chemeClr val="tx1"/>
                    </a:gs>
                    <a:gs pos="100000">
                      <a:schemeClr val="tx1"/>
                    </a:gs>
                  </a:gsLst>
                  <a:lin ang="5400000" scaled="0"/>
                </a:gradFill>
                <a:latin typeface="+mj-lt"/>
              </a:endParaRPr>
            </a:p>
          </p:txBody>
        </p:sp>
        <p:sp>
          <p:nvSpPr>
            <p:cNvPr id="106" name="Rectangle 105"/>
            <p:cNvSpPr/>
            <p:nvPr/>
          </p:nvSpPr>
          <p:spPr bwMode="auto">
            <a:xfrm>
              <a:off x="7856666" y="4740910"/>
              <a:ext cx="3297224"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chemeClr val="tx1"/>
                      </a:gs>
                      <a:gs pos="100000">
                        <a:schemeClr val="tx1"/>
                      </a:gs>
                    </a:gsLst>
                    <a:lin ang="5400000" scaled="0"/>
                  </a:gradFill>
                  <a:latin typeface="+mj-lt"/>
                </a:rPr>
                <a:t>SQL Server</a:t>
              </a:r>
            </a:p>
          </p:txBody>
        </p:sp>
        <p:sp>
          <p:nvSpPr>
            <p:cNvPr id="107" name="Rectangle 106"/>
            <p:cNvSpPr/>
            <p:nvPr/>
          </p:nvSpPr>
          <p:spPr bwMode="auto">
            <a:xfrm>
              <a:off x="7856666" y="5173460"/>
              <a:ext cx="3297224"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chemeClr val="tx1"/>
                      </a:gs>
                      <a:gs pos="100000">
                        <a:schemeClr val="tx1"/>
                      </a:gs>
                    </a:gsLst>
                    <a:lin ang="5400000" scaled="0"/>
                  </a:gradFill>
                  <a:latin typeface="+mj-lt"/>
                </a:rPr>
                <a:t>SQL Database Fabric</a:t>
              </a:r>
            </a:p>
          </p:txBody>
        </p:sp>
        <p:sp>
          <p:nvSpPr>
            <p:cNvPr id="108" name="Rectangle 107"/>
            <p:cNvSpPr/>
            <p:nvPr/>
          </p:nvSpPr>
          <p:spPr bwMode="auto">
            <a:xfrm>
              <a:off x="7856666" y="5602951"/>
              <a:ext cx="3297224"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chemeClr val="tx1"/>
                      </a:gs>
                      <a:gs pos="100000">
                        <a:schemeClr val="tx1"/>
                      </a:gs>
                    </a:gsLst>
                    <a:lin ang="5400000" scaled="0"/>
                  </a:gradFill>
                  <a:latin typeface="+mj-lt"/>
                </a:rPr>
                <a:t>Management Services</a:t>
              </a:r>
            </a:p>
          </p:txBody>
        </p:sp>
      </p:grpSp>
      <p:sp>
        <p:nvSpPr>
          <p:cNvPr id="80" name="Rectangle 79"/>
          <p:cNvSpPr/>
          <p:nvPr/>
        </p:nvSpPr>
        <p:spPr>
          <a:xfrm>
            <a:off x="7459791" y="1971822"/>
            <a:ext cx="4258733" cy="2140752"/>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12" name="Rectangle 111"/>
          <p:cNvSpPr/>
          <p:nvPr/>
        </p:nvSpPr>
        <p:spPr>
          <a:xfrm>
            <a:off x="7473068" y="337250"/>
            <a:ext cx="4021834" cy="1662429"/>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Tree>
    <p:extLst>
      <p:ext uri="{BB962C8B-B14F-4D97-AF65-F5344CB8AC3E}">
        <p14:creationId xmlns:p14="http://schemas.microsoft.com/office/powerpoint/2010/main" val="39256615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0"/>
                                        </p:tgtEl>
                                        <p:attrNameLst>
                                          <p:attrName>style.visibility</p:attrName>
                                        </p:attrNameLst>
                                      </p:cBhvr>
                                      <p:to>
                                        <p:strVal val="visible"/>
                                      </p:to>
                                    </p:set>
                                    <p:animEffect transition="in" filter="fade">
                                      <p:cBhvr>
                                        <p:cTn id="7" dur="500"/>
                                        <p:tgtEl>
                                          <p:spTgt spid="80"/>
                                        </p:tgtEl>
                                      </p:cBhvr>
                                    </p:animEffect>
                                  </p:childTnLst>
                                </p:cTn>
                              </p:par>
                              <p:par>
                                <p:cTn id="8" presetID="2" presetClass="entr" presetSubtype="4" fill="hold" nodeType="withEffect">
                                  <p:stCondLst>
                                    <p:cond delay="0"/>
                                  </p:stCondLst>
                                  <p:childTnLst>
                                    <p:set>
                                      <p:cBhvr>
                                        <p:cTn id="9" dur="1" fill="hold">
                                          <p:stCondLst>
                                            <p:cond delay="0"/>
                                          </p:stCondLst>
                                        </p:cTn>
                                        <p:tgtEl>
                                          <p:spTgt spid="103"/>
                                        </p:tgtEl>
                                        <p:attrNameLst>
                                          <p:attrName>style.visibility</p:attrName>
                                        </p:attrNameLst>
                                      </p:cBhvr>
                                      <p:to>
                                        <p:strVal val="visible"/>
                                      </p:to>
                                    </p:set>
                                    <p:anim calcmode="lin" valueType="num">
                                      <p:cBhvr additive="base">
                                        <p:cTn id="10" dur="500" fill="hold"/>
                                        <p:tgtEl>
                                          <p:spTgt spid="103"/>
                                        </p:tgtEl>
                                        <p:attrNameLst>
                                          <p:attrName>ppt_x</p:attrName>
                                        </p:attrNameLst>
                                      </p:cBhvr>
                                      <p:tavLst>
                                        <p:tav tm="0">
                                          <p:val>
                                            <p:strVal val="#ppt_x"/>
                                          </p:val>
                                        </p:tav>
                                        <p:tav tm="100000">
                                          <p:val>
                                            <p:strVal val="#ppt_x"/>
                                          </p:val>
                                        </p:tav>
                                      </p:tavLst>
                                    </p:anim>
                                    <p:anim calcmode="lin" valueType="num">
                                      <p:cBhvr additive="base">
                                        <p:cTn id="11" dur="500" fill="hold"/>
                                        <p:tgtEl>
                                          <p:spTgt spid="103"/>
                                        </p:tgtEl>
                                        <p:attrNameLst>
                                          <p:attrName>ppt_y</p:attrName>
                                        </p:attrNameLst>
                                      </p:cBhvr>
                                      <p:tavLst>
                                        <p:tav tm="0">
                                          <p:val>
                                            <p:strVal val="1+#ppt_h/2"/>
                                          </p:val>
                                        </p:tav>
                                        <p:tav tm="100000">
                                          <p:val>
                                            <p:strVal val="#ppt_y"/>
                                          </p:val>
                                        </p:tav>
                                      </p:tavLst>
                                    </p:anim>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fade">
                                      <p:cBhvr>
                                        <p:cTn id="15"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80"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Content Placeholder 2"/>
          <p:cNvSpPr txBox="1">
            <a:spLocks/>
          </p:cNvSpPr>
          <p:nvPr/>
        </p:nvSpPr>
        <p:spPr>
          <a:xfrm>
            <a:off x="512939" y="5486192"/>
            <a:ext cx="6577690" cy="1371808"/>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lvl="1" indent="0" defTabSz="914325">
              <a:spcBef>
                <a:spcPts val="600"/>
              </a:spcBef>
              <a:buNone/>
            </a:pPr>
            <a:r>
              <a:rPr lang="en-US" sz="3600" spc="-51" dirty="0">
                <a:solidFill>
                  <a:schemeClr val="bg2"/>
                </a:solidFill>
                <a:latin typeface="+mj-lt"/>
              </a:rPr>
              <a:t>Administration of the physical HW and OS.</a:t>
            </a:r>
          </a:p>
        </p:txBody>
      </p:sp>
      <p:sp>
        <p:nvSpPr>
          <p:cNvPr id="79" name="Rectangle 78"/>
          <p:cNvSpPr/>
          <p:nvPr/>
        </p:nvSpPr>
        <p:spPr bwMode="auto">
          <a:xfrm>
            <a:off x="7518833" y="6123865"/>
            <a:ext cx="3976070" cy="325421"/>
          </a:xfrm>
          <a:prstGeom prst="rect">
            <a:avLst/>
          </a:prstGeom>
          <a:solidFill>
            <a:schemeClr val="accent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400" dirty="0">
                <a:gradFill>
                  <a:gsLst>
                    <a:gs pos="0">
                      <a:schemeClr val="bg1"/>
                    </a:gs>
                    <a:gs pos="100000">
                      <a:schemeClr val="bg1"/>
                    </a:gs>
                  </a:gsLst>
                  <a:lin ang="5400000" scaled="0"/>
                </a:gradFill>
              </a:rPr>
              <a:t>Infrastructure Layer</a:t>
            </a:r>
          </a:p>
        </p:txBody>
      </p:sp>
      <p:grpSp>
        <p:nvGrpSpPr>
          <p:cNvPr id="6" name="Group 5"/>
          <p:cNvGrpSpPr/>
          <p:nvPr/>
        </p:nvGrpSpPr>
        <p:grpSpPr>
          <a:xfrm>
            <a:off x="7518833" y="353101"/>
            <a:ext cx="3976070" cy="1592486"/>
            <a:chOff x="7518833" y="353101"/>
            <a:chExt cx="3976070" cy="1592486"/>
          </a:xfrm>
        </p:grpSpPr>
        <p:sp>
          <p:nvSpPr>
            <p:cNvPr id="84" name="Rectangle 83"/>
            <p:cNvSpPr/>
            <p:nvPr/>
          </p:nvSpPr>
          <p:spPr bwMode="auto">
            <a:xfrm>
              <a:off x="7518833" y="353101"/>
              <a:ext cx="3976070" cy="1592486"/>
            </a:xfrm>
            <a:prstGeom prst="rect">
              <a:avLst/>
            </a:prstGeom>
            <a:solidFill>
              <a:schemeClr val="accent4">
                <a:lumMod val="20000"/>
                <a:lumOff val="8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solidFill>
                    <a:schemeClr val="accent3">
                      <a:lumMod val="50000"/>
                    </a:schemeClr>
                  </a:solidFill>
                </a:rPr>
                <a:t>Client Layer</a:t>
              </a:r>
            </a:p>
          </p:txBody>
        </p:sp>
        <p:sp>
          <p:nvSpPr>
            <p:cNvPr id="3" name="Rectangle 2"/>
            <p:cNvSpPr/>
            <p:nvPr/>
          </p:nvSpPr>
          <p:spPr bwMode="auto">
            <a:xfrm>
              <a:off x="7755827" y="634999"/>
              <a:ext cx="950621"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PHP</a:t>
              </a:r>
            </a:p>
          </p:txBody>
        </p:sp>
        <p:sp>
          <p:nvSpPr>
            <p:cNvPr id="39" name="Rectangle 38"/>
            <p:cNvSpPr/>
            <p:nvPr/>
          </p:nvSpPr>
          <p:spPr bwMode="auto">
            <a:xfrm>
              <a:off x="10293349" y="634999"/>
              <a:ext cx="950625"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WCF Data Services</a:t>
              </a:r>
            </a:p>
          </p:txBody>
        </p:sp>
        <p:sp>
          <p:nvSpPr>
            <p:cNvPr id="40" name="Rectangle 39"/>
            <p:cNvSpPr/>
            <p:nvPr/>
          </p:nvSpPr>
          <p:spPr bwMode="auto">
            <a:xfrm>
              <a:off x="8814342" y="634999"/>
              <a:ext cx="1371114"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SQL Server</a:t>
              </a:r>
            </a:p>
            <a:p>
              <a:pPr algn="ctr" defTabSz="914099" fontAlgn="base">
                <a:spcBef>
                  <a:spcPct val="0"/>
                </a:spcBef>
                <a:spcAft>
                  <a:spcPct val="0"/>
                </a:spcAft>
              </a:pPr>
              <a:r>
                <a:rPr lang="en-US" sz="1200" dirty="0">
                  <a:solidFill>
                    <a:sysClr val="windowText" lastClr="000000"/>
                  </a:solidFill>
                </a:rPr>
                <a:t>Applications</a:t>
              </a:r>
            </a:p>
            <a:p>
              <a:pPr algn="ctr" defTabSz="914099" fontAlgn="base">
                <a:spcBef>
                  <a:spcPct val="0"/>
                </a:spcBef>
                <a:spcAft>
                  <a:spcPct val="0"/>
                </a:spcAft>
              </a:pPr>
              <a:r>
                <a:rPr lang="en-US" sz="1200" dirty="0">
                  <a:solidFill>
                    <a:sysClr val="windowText" lastClr="000000"/>
                  </a:solidFill>
                </a:rPr>
                <a:t>and Tools</a:t>
              </a:r>
            </a:p>
          </p:txBody>
        </p:sp>
        <p:sp>
          <p:nvSpPr>
            <p:cNvPr id="41" name="Rectangle 40"/>
            <p:cNvSpPr/>
            <p:nvPr/>
          </p:nvSpPr>
          <p:spPr bwMode="auto">
            <a:xfrm>
              <a:off x="7755826"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ODBC</a:t>
              </a:r>
            </a:p>
          </p:txBody>
        </p:sp>
        <p:sp>
          <p:nvSpPr>
            <p:cNvPr id="42" name="Rectangle 41"/>
            <p:cNvSpPr/>
            <p:nvPr/>
          </p:nvSpPr>
          <p:spPr bwMode="auto">
            <a:xfrm>
              <a:off x="9551973"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ADO.NET</a:t>
              </a:r>
            </a:p>
          </p:txBody>
        </p:sp>
        <p:sp>
          <p:nvSpPr>
            <p:cNvPr id="43" name="Rectangle 42"/>
            <p:cNvSpPr/>
            <p:nvPr/>
          </p:nvSpPr>
          <p:spPr bwMode="auto">
            <a:xfrm>
              <a:off x="7755826" y="1570505"/>
              <a:ext cx="3488147"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Tabular Data Stream (TDS)</a:t>
              </a:r>
            </a:p>
          </p:txBody>
        </p:sp>
      </p:grpSp>
      <p:sp>
        <p:nvSpPr>
          <p:cNvPr id="81"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How It Works – Architecture of the Service</a:t>
            </a:r>
          </a:p>
        </p:txBody>
      </p:sp>
      <p:grpSp>
        <p:nvGrpSpPr>
          <p:cNvPr id="83" name="Group 82"/>
          <p:cNvGrpSpPr/>
          <p:nvPr/>
        </p:nvGrpSpPr>
        <p:grpSpPr>
          <a:xfrm>
            <a:off x="7518833" y="1999680"/>
            <a:ext cx="3976070" cy="2084188"/>
            <a:chOff x="7518833" y="1990153"/>
            <a:chExt cx="3976070" cy="2084188"/>
          </a:xfrm>
        </p:grpSpPr>
        <p:cxnSp>
          <p:nvCxnSpPr>
            <p:cNvPr id="85" name="Straight Connector 84"/>
            <p:cNvCxnSpPr/>
            <p:nvPr/>
          </p:nvCxnSpPr>
          <p:spPr>
            <a:xfrm>
              <a:off x="7518833" y="2169940"/>
              <a:ext cx="3976069" cy="0"/>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86" name="Rectangle 85"/>
            <p:cNvSpPr/>
            <p:nvPr/>
          </p:nvSpPr>
          <p:spPr bwMode="auto">
            <a:xfrm>
              <a:off x="7518833" y="2273249"/>
              <a:ext cx="3976070" cy="1801092"/>
            </a:xfrm>
            <a:prstGeom prst="rect">
              <a:avLst/>
            </a:prstGeom>
            <a:solidFill>
              <a:schemeClr val="accent2"/>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gradFill>
                    <a:gsLst>
                      <a:gs pos="0">
                        <a:schemeClr val="bg1"/>
                      </a:gs>
                      <a:gs pos="100000">
                        <a:schemeClr val="bg1"/>
                      </a:gs>
                    </a:gsLst>
                    <a:lin ang="5400000" scaled="0"/>
                  </a:gradFill>
                  <a:latin typeface="+mj-lt"/>
                </a:rPr>
                <a:t>Services Layer</a:t>
              </a:r>
            </a:p>
          </p:txBody>
        </p:sp>
        <p:sp>
          <p:nvSpPr>
            <p:cNvPr id="87" name="Rectangle 86"/>
            <p:cNvSpPr/>
            <p:nvPr/>
          </p:nvSpPr>
          <p:spPr bwMode="auto">
            <a:xfrm>
              <a:off x="7755827" y="2589499"/>
              <a:ext cx="3502080" cy="1420185"/>
            </a:xfrm>
            <a:prstGeom prst="rect">
              <a:avLst/>
            </a:prstGeom>
            <a:solidFill>
              <a:schemeClr val="accent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chemeClr val="tx1"/>
                    </a:gs>
                    <a:gs pos="100000">
                      <a:schemeClr val="tx1"/>
                    </a:gs>
                  </a:gsLst>
                  <a:lin ang="5400000" scaled="0"/>
                </a:gradFill>
                <a:latin typeface="+mj-lt"/>
              </a:endParaRPr>
            </a:p>
          </p:txBody>
        </p:sp>
        <p:sp>
          <p:nvSpPr>
            <p:cNvPr id="88" name="Rectangle 87"/>
            <p:cNvSpPr/>
            <p:nvPr/>
          </p:nvSpPr>
          <p:spPr bwMode="auto">
            <a:xfrm>
              <a:off x="7858256" y="2685270"/>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Provisioning</a:t>
              </a:r>
            </a:p>
          </p:txBody>
        </p:sp>
        <p:sp>
          <p:nvSpPr>
            <p:cNvPr id="89" name="Rectangle 88"/>
            <p:cNvSpPr/>
            <p:nvPr/>
          </p:nvSpPr>
          <p:spPr bwMode="auto">
            <a:xfrm>
              <a:off x="7858256" y="3117820"/>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Billing and Metering</a:t>
              </a:r>
            </a:p>
          </p:txBody>
        </p:sp>
        <p:sp>
          <p:nvSpPr>
            <p:cNvPr id="91" name="Rectangle 90"/>
            <p:cNvSpPr/>
            <p:nvPr/>
          </p:nvSpPr>
          <p:spPr bwMode="auto">
            <a:xfrm>
              <a:off x="7858256" y="3547311"/>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Connection Routing</a:t>
              </a:r>
            </a:p>
          </p:txBody>
        </p:sp>
        <p:cxnSp>
          <p:nvCxnSpPr>
            <p:cNvPr id="92" name="Straight Arrow Connector 91"/>
            <p:cNvCxnSpPr/>
            <p:nvPr/>
          </p:nvCxnSpPr>
          <p:spPr>
            <a:xfrm flipV="1">
              <a:off x="9535865" y="2030053"/>
              <a:ext cx="0" cy="243196"/>
            </a:xfrm>
            <a:prstGeom prst="straightConnector1">
              <a:avLst/>
            </a:prstGeom>
            <a:ln w="12700">
              <a:solidFill>
                <a:schemeClr val="bg1"/>
              </a:solidFill>
              <a:tailEnd type="oval"/>
            </a:ln>
          </p:spPr>
          <p:style>
            <a:lnRef idx="1">
              <a:schemeClr val="accent1"/>
            </a:lnRef>
            <a:fillRef idx="0">
              <a:schemeClr val="accent1"/>
            </a:fillRef>
            <a:effectRef idx="0">
              <a:schemeClr val="accent1"/>
            </a:effectRef>
            <a:fontRef idx="minor">
              <a:schemeClr val="tx1"/>
            </a:fontRef>
          </p:style>
        </p:cxnSp>
        <p:sp>
          <p:nvSpPr>
            <p:cNvPr id="94" name="TextBox 93"/>
            <p:cNvSpPr txBox="1"/>
            <p:nvPr/>
          </p:nvSpPr>
          <p:spPr>
            <a:xfrm>
              <a:off x="9611915" y="1990153"/>
              <a:ext cx="583493" cy="166199"/>
            </a:xfrm>
            <a:prstGeom prst="rect">
              <a:avLst/>
            </a:prstGeom>
            <a:noFill/>
          </p:spPr>
          <p:txBody>
            <a:bodyPr wrap="none" lIns="0" tIns="0" rIns="0" bIns="0" rtlCol="0">
              <a:spAutoFit/>
            </a:bodyPr>
            <a:lstStyle/>
            <a:p>
              <a:pPr>
                <a:lnSpc>
                  <a:spcPct val="90000"/>
                </a:lnSpc>
                <a:spcBef>
                  <a:spcPct val="20000"/>
                </a:spcBef>
                <a:buSzPct val="80000"/>
              </a:pPr>
              <a:r>
                <a:rPr lang="en-US" sz="1200" dirty="0">
                  <a:solidFill>
                    <a:schemeClr val="bg1"/>
                  </a:solidFill>
                  <a:latin typeface="+mj-lt"/>
                </a:rPr>
                <a:t>TDS+SSL</a:t>
              </a:r>
            </a:p>
          </p:txBody>
        </p:sp>
      </p:grpSp>
      <p:grpSp>
        <p:nvGrpSpPr>
          <p:cNvPr id="95" name="Group 94"/>
          <p:cNvGrpSpPr/>
          <p:nvPr/>
        </p:nvGrpSpPr>
        <p:grpSpPr>
          <a:xfrm>
            <a:off x="7518832" y="4137961"/>
            <a:ext cx="3976070" cy="1931810"/>
            <a:chOff x="7517244" y="4348917"/>
            <a:chExt cx="3976070" cy="1931810"/>
          </a:xfrm>
        </p:grpSpPr>
        <p:sp>
          <p:nvSpPr>
            <p:cNvPr id="96" name="Rectangle 95"/>
            <p:cNvSpPr/>
            <p:nvPr/>
          </p:nvSpPr>
          <p:spPr bwMode="auto">
            <a:xfrm>
              <a:off x="7517244" y="4348917"/>
              <a:ext cx="3976070" cy="1931810"/>
            </a:xfrm>
            <a:prstGeom prst="rect">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gradFill>
                    <a:gsLst>
                      <a:gs pos="0">
                        <a:schemeClr val="bg1"/>
                      </a:gs>
                      <a:gs pos="100000">
                        <a:schemeClr val="bg1"/>
                      </a:gs>
                    </a:gsLst>
                    <a:lin ang="5400000" scaled="0"/>
                  </a:gradFill>
                  <a:latin typeface="+mj-lt"/>
                </a:rPr>
                <a:t>Platform Layer</a:t>
              </a:r>
            </a:p>
          </p:txBody>
        </p:sp>
        <p:sp>
          <p:nvSpPr>
            <p:cNvPr id="97" name="Rectangle 96"/>
            <p:cNvSpPr/>
            <p:nvPr/>
          </p:nvSpPr>
          <p:spPr bwMode="auto">
            <a:xfrm>
              <a:off x="7754238" y="4645139"/>
              <a:ext cx="3488147" cy="1420185"/>
            </a:xfrm>
            <a:prstGeom prst="rect">
              <a:avLst/>
            </a:prstGeom>
            <a:solidFill>
              <a:schemeClr val="accent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chemeClr val="tx1"/>
                    </a:gs>
                    <a:gs pos="100000">
                      <a:schemeClr val="tx1"/>
                    </a:gs>
                  </a:gsLst>
                  <a:lin ang="5400000" scaled="0"/>
                </a:gradFill>
                <a:latin typeface="+mj-lt"/>
              </a:endParaRPr>
            </a:p>
          </p:txBody>
        </p:sp>
        <p:sp>
          <p:nvSpPr>
            <p:cNvPr id="98" name="Rectangle 97"/>
            <p:cNvSpPr/>
            <p:nvPr/>
          </p:nvSpPr>
          <p:spPr bwMode="auto">
            <a:xfrm>
              <a:off x="7856666" y="4740910"/>
              <a:ext cx="3297224"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chemeClr val="tx1"/>
                      </a:gs>
                      <a:gs pos="100000">
                        <a:schemeClr val="tx1"/>
                      </a:gs>
                    </a:gsLst>
                    <a:lin ang="5400000" scaled="0"/>
                  </a:gradFill>
                  <a:latin typeface="+mj-lt"/>
                </a:rPr>
                <a:t>SQL Server</a:t>
              </a:r>
            </a:p>
          </p:txBody>
        </p:sp>
        <p:sp>
          <p:nvSpPr>
            <p:cNvPr id="99" name="Rectangle 98"/>
            <p:cNvSpPr/>
            <p:nvPr/>
          </p:nvSpPr>
          <p:spPr bwMode="auto">
            <a:xfrm>
              <a:off x="7856666" y="5173460"/>
              <a:ext cx="3297224"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chemeClr val="tx1"/>
                      </a:gs>
                      <a:gs pos="100000">
                        <a:schemeClr val="tx1"/>
                      </a:gs>
                    </a:gsLst>
                    <a:lin ang="5400000" scaled="0"/>
                  </a:gradFill>
                  <a:latin typeface="+mj-lt"/>
                </a:rPr>
                <a:t>SQL Database Fabric</a:t>
              </a:r>
            </a:p>
          </p:txBody>
        </p:sp>
        <p:sp>
          <p:nvSpPr>
            <p:cNvPr id="100" name="Rectangle 99"/>
            <p:cNvSpPr/>
            <p:nvPr/>
          </p:nvSpPr>
          <p:spPr bwMode="auto">
            <a:xfrm>
              <a:off x="7856666" y="5602951"/>
              <a:ext cx="3297224"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chemeClr val="tx1"/>
                      </a:gs>
                      <a:gs pos="100000">
                        <a:schemeClr val="tx1"/>
                      </a:gs>
                    </a:gsLst>
                    <a:lin ang="5400000" scaled="0"/>
                  </a:gradFill>
                  <a:latin typeface="+mj-lt"/>
                </a:rPr>
                <a:t>Management Services</a:t>
              </a:r>
            </a:p>
          </p:txBody>
        </p:sp>
      </p:grpSp>
      <p:sp>
        <p:nvSpPr>
          <p:cNvPr id="80" name="Rectangle 79"/>
          <p:cNvSpPr/>
          <p:nvPr/>
        </p:nvSpPr>
        <p:spPr>
          <a:xfrm>
            <a:off x="7478996" y="4101149"/>
            <a:ext cx="4055740" cy="1996467"/>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4" name="Rectangle 103"/>
          <p:cNvSpPr/>
          <p:nvPr/>
        </p:nvSpPr>
        <p:spPr>
          <a:xfrm>
            <a:off x="7473068" y="337250"/>
            <a:ext cx="4021834" cy="3782858"/>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Tree>
    <p:extLst>
      <p:ext uri="{BB962C8B-B14F-4D97-AF65-F5344CB8AC3E}">
        <p14:creationId xmlns:p14="http://schemas.microsoft.com/office/powerpoint/2010/main" val="1882768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79"/>
                                        </p:tgtEl>
                                        <p:attrNameLst>
                                          <p:attrName>style.visibility</p:attrName>
                                        </p:attrNameLst>
                                      </p:cBhvr>
                                      <p:to>
                                        <p:strVal val="visible"/>
                                      </p:to>
                                    </p:set>
                                    <p:anim calcmode="lin" valueType="num">
                                      <p:cBhvr additive="base">
                                        <p:cTn id="7" dur="500" fill="hold"/>
                                        <p:tgtEl>
                                          <p:spTgt spid="79"/>
                                        </p:tgtEl>
                                        <p:attrNameLst>
                                          <p:attrName>ppt_x</p:attrName>
                                        </p:attrNameLst>
                                      </p:cBhvr>
                                      <p:tavLst>
                                        <p:tav tm="0">
                                          <p:val>
                                            <p:strVal val="#ppt_x"/>
                                          </p:val>
                                        </p:tav>
                                        <p:tav tm="100000">
                                          <p:val>
                                            <p:strVal val="#ppt_x"/>
                                          </p:val>
                                        </p:tav>
                                      </p:tavLst>
                                    </p:anim>
                                    <p:anim calcmode="lin" valueType="num">
                                      <p:cBhvr additive="base">
                                        <p:cTn id="8" dur="500" fill="hold"/>
                                        <p:tgtEl>
                                          <p:spTgt spid="79"/>
                                        </p:tgtEl>
                                        <p:attrNameLst>
                                          <p:attrName>ppt_y</p:attrName>
                                        </p:attrNameLst>
                                      </p:cBhvr>
                                      <p:tavLst>
                                        <p:tav tm="0">
                                          <p:val>
                                            <p:strVal val="1+#ppt_h/2"/>
                                          </p:val>
                                        </p:tav>
                                        <p:tav tm="100000">
                                          <p:val>
                                            <p:strVal val="#ppt_y"/>
                                          </p:val>
                                        </p:tav>
                                      </p:tavLst>
                                    </p:anim>
                                  </p:childTnLst>
                                </p:cTn>
                              </p:par>
                              <p:par>
                                <p:cTn id="9" presetID="10" presetClass="entr" presetSubtype="0" fill="hold" grpId="0" nodeType="withEffect">
                                  <p:stCondLst>
                                    <p:cond delay="0"/>
                                  </p:stCondLst>
                                  <p:childTnLst>
                                    <p:set>
                                      <p:cBhvr>
                                        <p:cTn id="10" dur="1" fill="hold">
                                          <p:stCondLst>
                                            <p:cond delay="0"/>
                                          </p:stCondLst>
                                        </p:cTn>
                                        <p:tgtEl>
                                          <p:spTgt spid="80"/>
                                        </p:tgtEl>
                                        <p:attrNameLst>
                                          <p:attrName>style.visibility</p:attrName>
                                        </p:attrNameLst>
                                      </p:cBhvr>
                                      <p:to>
                                        <p:strVal val="visible"/>
                                      </p:to>
                                    </p:set>
                                    <p:animEffect transition="in" filter="fade">
                                      <p:cBhvr>
                                        <p:cTn id="11" dur="500"/>
                                        <p:tgtEl>
                                          <p:spTgt spid="80"/>
                                        </p:tgtEl>
                                      </p:cBhvr>
                                    </p:animEffect>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fade">
                                      <p:cBhvr>
                                        <p:cTn id="15"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79" grpId="0" animBg="1"/>
      <p:bldP spid="80"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Rectangle 78"/>
          <p:cNvSpPr/>
          <p:nvPr/>
        </p:nvSpPr>
        <p:spPr bwMode="auto">
          <a:xfrm>
            <a:off x="7518833" y="6123865"/>
            <a:ext cx="3976070" cy="325421"/>
          </a:xfrm>
          <a:prstGeom prst="rect">
            <a:avLst/>
          </a:prstGeom>
          <a:solidFill>
            <a:schemeClr val="accent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chemeClr val="bg1"/>
                    </a:gs>
                    <a:gs pos="100000">
                      <a:schemeClr val="bg1"/>
                    </a:gs>
                  </a:gsLst>
                  <a:lin ang="5400000" scaled="0"/>
                </a:gradFill>
                <a:latin typeface="+mj-lt"/>
              </a:rPr>
              <a:t>Infrastructure Layer</a:t>
            </a:r>
          </a:p>
        </p:txBody>
      </p:sp>
      <p:grpSp>
        <p:nvGrpSpPr>
          <p:cNvPr id="6" name="Group 5"/>
          <p:cNvGrpSpPr/>
          <p:nvPr/>
        </p:nvGrpSpPr>
        <p:grpSpPr>
          <a:xfrm>
            <a:off x="7518833" y="353101"/>
            <a:ext cx="3976070" cy="1592486"/>
            <a:chOff x="7518833" y="353101"/>
            <a:chExt cx="3976070" cy="1592486"/>
          </a:xfrm>
        </p:grpSpPr>
        <p:sp>
          <p:nvSpPr>
            <p:cNvPr id="84" name="Rectangle 83"/>
            <p:cNvSpPr/>
            <p:nvPr/>
          </p:nvSpPr>
          <p:spPr bwMode="auto">
            <a:xfrm>
              <a:off x="7518833" y="353101"/>
              <a:ext cx="3976070" cy="1592486"/>
            </a:xfrm>
            <a:prstGeom prst="rect">
              <a:avLst/>
            </a:prstGeom>
            <a:solidFill>
              <a:schemeClr val="accent4">
                <a:lumMod val="20000"/>
                <a:lumOff val="8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solidFill>
                    <a:schemeClr val="accent3">
                      <a:lumMod val="50000"/>
                    </a:schemeClr>
                  </a:solidFill>
                  <a:latin typeface="+mj-lt"/>
                </a:rPr>
                <a:t>Client Layer</a:t>
              </a:r>
            </a:p>
          </p:txBody>
        </p:sp>
        <p:sp>
          <p:nvSpPr>
            <p:cNvPr id="3" name="Rectangle 2"/>
            <p:cNvSpPr/>
            <p:nvPr/>
          </p:nvSpPr>
          <p:spPr bwMode="auto">
            <a:xfrm>
              <a:off x="7755827" y="634999"/>
              <a:ext cx="950621"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latin typeface="+mj-lt"/>
                </a:rPr>
                <a:t>PHP</a:t>
              </a:r>
            </a:p>
          </p:txBody>
        </p:sp>
        <p:sp>
          <p:nvSpPr>
            <p:cNvPr id="39" name="Rectangle 38"/>
            <p:cNvSpPr/>
            <p:nvPr/>
          </p:nvSpPr>
          <p:spPr bwMode="auto">
            <a:xfrm>
              <a:off x="10293349" y="634999"/>
              <a:ext cx="950625"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latin typeface="+mj-lt"/>
                </a:rPr>
                <a:t>WCF Data Services</a:t>
              </a:r>
            </a:p>
          </p:txBody>
        </p:sp>
        <p:sp>
          <p:nvSpPr>
            <p:cNvPr id="40" name="Rectangle 39"/>
            <p:cNvSpPr/>
            <p:nvPr/>
          </p:nvSpPr>
          <p:spPr bwMode="auto">
            <a:xfrm>
              <a:off x="8814342" y="634999"/>
              <a:ext cx="1371114"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latin typeface="+mj-lt"/>
                </a:rPr>
                <a:t>SQL Server</a:t>
              </a:r>
            </a:p>
            <a:p>
              <a:pPr algn="ctr" defTabSz="914099" fontAlgn="base">
                <a:spcBef>
                  <a:spcPct val="0"/>
                </a:spcBef>
                <a:spcAft>
                  <a:spcPct val="0"/>
                </a:spcAft>
              </a:pPr>
              <a:r>
                <a:rPr lang="en-US" sz="1200" dirty="0">
                  <a:solidFill>
                    <a:sysClr val="windowText" lastClr="000000"/>
                  </a:solidFill>
                  <a:latin typeface="+mj-lt"/>
                </a:rPr>
                <a:t>Applications</a:t>
              </a:r>
            </a:p>
            <a:p>
              <a:pPr algn="ctr" defTabSz="914099" fontAlgn="base">
                <a:spcBef>
                  <a:spcPct val="0"/>
                </a:spcBef>
                <a:spcAft>
                  <a:spcPct val="0"/>
                </a:spcAft>
              </a:pPr>
              <a:r>
                <a:rPr lang="en-US" sz="1200" dirty="0">
                  <a:solidFill>
                    <a:sysClr val="windowText" lastClr="000000"/>
                  </a:solidFill>
                  <a:latin typeface="+mj-lt"/>
                </a:rPr>
                <a:t>and Tools</a:t>
              </a:r>
            </a:p>
          </p:txBody>
        </p:sp>
        <p:sp>
          <p:nvSpPr>
            <p:cNvPr id="41" name="Rectangle 40"/>
            <p:cNvSpPr/>
            <p:nvPr/>
          </p:nvSpPr>
          <p:spPr bwMode="auto">
            <a:xfrm>
              <a:off x="7755826"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latin typeface="+mj-lt"/>
                </a:rPr>
                <a:t>ODBC</a:t>
              </a:r>
            </a:p>
          </p:txBody>
        </p:sp>
        <p:sp>
          <p:nvSpPr>
            <p:cNvPr id="42" name="Rectangle 41"/>
            <p:cNvSpPr/>
            <p:nvPr/>
          </p:nvSpPr>
          <p:spPr bwMode="auto">
            <a:xfrm>
              <a:off x="9551973"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latin typeface="+mj-lt"/>
                </a:rPr>
                <a:t>ADO.NET</a:t>
              </a:r>
            </a:p>
          </p:txBody>
        </p:sp>
        <p:sp>
          <p:nvSpPr>
            <p:cNvPr id="43" name="Rectangle 42"/>
            <p:cNvSpPr/>
            <p:nvPr/>
          </p:nvSpPr>
          <p:spPr bwMode="auto">
            <a:xfrm>
              <a:off x="7755826" y="1570505"/>
              <a:ext cx="3488147"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latin typeface="+mj-lt"/>
                </a:rPr>
                <a:t>Tabular Data Stream (TDS)</a:t>
              </a:r>
            </a:p>
          </p:txBody>
        </p:sp>
      </p:grpSp>
      <p:grpSp>
        <p:nvGrpSpPr>
          <p:cNvPr id="7" name="Group 6"/>
          <p:cNvGrpSpPr/>
          <p:nvPr/>
        </p:nvGrpSpPr>
        <p:grpSpPr>
          <a:xfrm>
            <a:off x="7518833" y="1999680"/>
            <a:ext cx="3976070" cy="2084188"/>
            <a:chOff x="7518833" y="1990153"/>
            <a:chExt cx="3976070" cy="2084188"/>
          </a:xfrm>
        </p:grpSpPr>
        <p:cxnSp>
          <p:nvCxnSpPr>
            <p:cNvPr id="13" name="Straight Connector 12"/>
            <p:cNvCxnSpPr/>
            <p:nvPr/>
          </p:nvCxnSpPr>
          <p:spPr>
            <a:xfrm>
              <a:off x="7518833" y="2169940"/>
              <a:ext cx="3976069" cy="0"/>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44" name="Rectangle 43"/>
            <p:cNvSpPr/>
            <p:nvPr/>
          </p:nvSpPr>
          <p:spPr bwMode="auto">
            <a:xfrm>
              <a:off x="7518833" y="2273249"/>
              <a:ext cx="3976070" cy="1801092"/>
            </a:xfrm>
            <a:prstGeom prst="rect">
              <a:avLst/>
            </a:prstGeom>
            <a:solidFill>
              <a:schemeClr val="accent2"/>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gradFill>
                    <a:gsLst>
                      <a:gs pos="0">
                        <a:schemeClr val="bg1"/>
                      </a:gs>
                      <a:gs pos="100000">
                        <a:schemeClr val="bg1"/>
                      </a:gs>
                    </a:gsLst>
                    <a:lin ang="5400000" scaled="0"/>
                  </a:gradFill>
                  <a:latin typeface="+mj-lt"/>
                </a:rPr>
                <a:t>Services Layer</a:t>
              </a:r>
            </a:p>
          </p:txBody>
        </p:sp>
        <p:sp>
          <p:nvSpPr>
            <p:cNvPr id="46" name="Rectangle 45"/>
            <p:cNvSpPr/>
            <p:nvPr/>
          </p:nvSpPr>
          <p:spPr bwMode="auto">
            <a:xfrm>
              <a:off x="7755827" y="2589499"/>
              <a:ext cx="3502080" cy="1420185"/>
            </a:xfrm>
            <a:prstGeom prst="rect">
              <a:avLst/>
            </a:prstGeom>
            <a:solidFill>
              <a:schemeClr val="accent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chemeClr val="tx1"/>
                    </a:gs>
                    <a:gs pos="100000">
                      <a:schemeClr val="tx1"/>
                    </a:gs>
                  </a:gsLst>
                  <a:lin ang="5400000" scaled="0"/>
                </a:gradFill>
                <a:latin typeface="+mj-lt"/>
              </a:endParaRPr>
            </a:p>
          </p:txBody>
        </p:sp>
        <p:sp>
          <p:nvSpPr>
            <p:cNvPr id="50" name="Rectangle 49"/>
            <p:cNvSpPr/>
            <p:nvPr/>
          </p:nvSpPr>
          <p:spPr bwMode="auto">
            <a:xfrm>
              <a:off x="7858256" y="2685270"/>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Provisioning</a:t>
              </a:r>
            </a:p>
          </p:txBody>
        </p:sp>
        <p:sp>
          <p:nvSpPr>
            <p:cNvPr id="51" name="Rectangle 50"/>
            <p:cNvSpPr/>
            <p:nvPr/>
          </p:nvSpPr>
          <p:spPr bwMode="auto">
            <a:xfrm>
              <a:off x="7858256" y="3117820"/>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Billing and Metering</a:t>
              </a:r>
            </a:p>
          </p:txBody>
        </p:sp>
        <p:sp>
          <p:nvSpPr>
            <p:cNvPr id="52" name="Rectangle 51"/>
            <p:cNvSpPr/>
            <p:nvPr/>
          </p:nvSpPr>
          <p:spPr bwMode="auto">
            <a:xfrm>
              <a:off x="7858256" y="3547311"/>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Connection Routing</a:t>
              </a:r>
            </a:p>
          </p:txBody>
        </p:sp>
        <p:cxnSp>
          <p:nvCxnSpPr>
            <p:cNvPr id="82" name="Straight Arrow Connector 81"/>
            <p:cNvCxnSpPr/>
            <p:nvPr/>
          </p:nvCxnSpPr>
          <p:spPr>
            <a:xfrm flipV="1">
              <a:off x="9535865" y="2030053"/>
              <a:ext cx="0" cy="243196"/>
            </a:xfrm>
            <a:prstGeom prst="straightConnector1">
              <a:avLst/>
            </a:prstGeom>
            <a:ln w="12700">
              <a:solidFill>
                <a:schemeClr val="bg1"/>
              </a:solidFill>
              <a:tailEnd type="oval"/>
            </a:ln>
          </p:spPr>
          <p:style>
            <a:lnRef idx="1">
              <a:schemeClr val="accent1"/>
            </a:lnRef>
            <a:fillRef idx="0">
              <a:schemeClr val="accent1"/>
            </a:fillRef>
            <a:effectRef idx="0">
              <a:schemeClr val="accent1"/>
            </a:effectRef>
            <a:fontRef idx="minor">
              <a:schemeClr val="tx1"/>
            </a:fontRef>
          </p:style>
        </p:cxnSp>
        <p:sp>
          <p:nvSpPr>
            <p:cNvPr id="90" name="TextBox 89"/>
            <p:cNvSpPr txBox="1"/>
            <p:nvPr/>
          </p:nvSpPr>
          <p:spPr>
            <a:xfrm>
              <a:off x="9611915" y="1990153"/>
              <a:ext cx="583493" cy="166199"/>
            </a:xfrm>
            <a:prstGeom prst="rect">
              <a:avLst/>
            </a:prstGeom>
            <a:noFill/>
          </p:spPr>
          <p:txBody>
            <a:bodyPr wrap="none" lIns="0" tIns="0" rIns="0" bIns="0" rtlCol="0">
              <a:spAutoFit/>
            </a:bodyPr>
            <a:lstStyle/>
            <a:p>
              <a:pPr>
                <a:lnSpc>
                  <a:spcPct val="90000"/>
                </a:lnSpc>
                <a:spcBef>
                  <a:spcPct val="20000"/>
                </a:spcBef>
                <a:buSzPct val="80000"/>
              </a:pPr>
              <a:r>
                <a:rPr lang="en-US" sz="1200" dirty="0">
                  <a:solidFill>
                    <a:schemeClr val="bg1"/>
                  </a:solidFill>
                  <a:latin typeface="+mj-lt"/>
                </a:rPr>
                <a:t>TDS+SSL</a:t>
              </a:r>
            </a:p>
          </p:txBody>
        </p:sp>
      </p:grpSp>
      <p:grpSp>
        <p:nvGrpSpPr>
          <p:cNvPr id="3072" name="Group 3071"/>
          <p:cNvGrpSpPr/>
          <p:nvPr/>
        </p:nvGrpSpPr>
        <p:grpSpPr>
          <a:xfrm>
            <a:off x="7518832" y="4137961"/>
            <a:ext cx="3976070" cy="1931810"/>
            <a:chOff x="7517244" y="4348917"/>
            <a:chExt cx="3976070" cy="1931810"/>
          </a:xfrm>
        </p:grpSpPr>
        <p:sp>
          <p:nvSpPr>
            <p:cNvPr id="63" name="Rectangle 62"/>
            <p:cNvSpPr/>
            <p:nvPr/>
          </p:nvSpPr>
          <p:spPr bwMode="auto">
            <a:xfrm>
              <a:off x="7517244" y="4348917"/>
              <a:ext cx="3976070" cy="1931810"/>
            </a:xfrm>
            <a:prstGeom prst="rect">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gradFill>
                    <a:gsLst>
                      <a:gs pos="0">
                        <a:schemeClr val="bg1"/>
                      </a:gs>
                      <a:gs pos="100000">
                        <a:schemeClr val="bg1"/>
                      </a:gs>
                    </a:gsLst>
                    <a:lin ang="5400000" scaled="0"/>
                  </a:gradFill>
                  <a:latin typeface="+mj-lt"/>
                </a:rPr>
                <a:t>Platform Layer</a:t>
              </a:r>
            </a:p>
          </p:txBody>
        </p:sp>
        <p:sp>
          <p:nvSpPr>
            <p:cNvPr id="64" name="Rectangle 63"/>
            <p:cNvSpPr/>
            <p:nvPr/>
          </p:nvSpPr>
          <p:spPr bwMode="auto">
            <a:xfrm>
              <a:off x="7754238" y="4645139"/>
              <a:ext cx="3488147" cy="1420185"/>
            </a:xfrm>
            <a:prstGeom prst="rect">
              <a:avLst/>
            </a:prstGeom>
            <a:solidFill>
              <a:schemeClr val="accent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chemeClr val="tx1"/>
                    </a:gs>
                    <a:gs pos="100000">
                      <a:schemeClr val="tx1"/>
                    </a:gs>
                  </a:gsLst>
                  <a:lin ang="5400000" scaled="0"/>
                </a:gradFill>
                <a:latin typeface="+mj-lt"/>
              </a:endParaRPr>
            </a:p>
          </p:txBody>
        </p:sp>
        <p:sp>
          <p:nvSpPr>
            <p:cNvPr id="65" name="Rectangle 64"/>
            <p:cNvSpPr/>
            <p:nvPr/>
          </p:nvSpPr>
          <p:spPr bwMode="auto">
            <a:xfrm>
              <a:off x="7856666" y="4740910"/>
              <a:ext cx="3297224"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chemeClr val="tx1"/>
                      </a:gs>
                      <a:gs pos="100000">
                        <a:schemeClr val="tx1"/>
                      </a:gs>
                    </a:gsLst>
                    <a:lin ang="5400000" scaled="0"/>
                  </a:gradFill>
                  <a:latin typeface="+mj-lt"/>
                </a:rPr>
                <a:t>SQL Server</a:t>
              </a:r>
            </a:p>
          </p:txBody>
        </p:sp>
        <p:sp>
          <p:nvSpPr>
            <p:cNvPr id="66" name="Rectangle 65"/>
            <p:cNvSpPr/>
            <p:nvPr/>
          </p:nvSpPr>
          <p:spPr bwMode="auto">
            <a:xfrm>
              <a:off x="7856666" y="5173460"/>
              <a:ext cx="3297224"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chemeClr val="tx1"/>
                      </a:gs>
                      <a:gs pos="100000">
                        <a:schemeClr val="tx1"/>
                      </a:gs>
                    </a:gsLst>
                    <a:lin ang="5400000" scaled="0"/>
                  </a:gradFill>
                  <a:latin typeface="+mj-lt"/>
                </a:rPr>
                <a:t>SQL Database Fabric</a:t>
              </a:r>
            </a:p>
          </p:txBody>
        </p:sp>
        <p:sp>
          <p:nvSpPr>
            <p:cNvPr id="67" name="Rectangle 66"/>
            <p:cNvSpPr/>
            <p:nvPr/>
          </p:nvSpPr>
          <p:spPr bwMode="auto">
            <a:xfrm>
              <a:off x="7856666" y="5602951"/>
              <a:ext cx="3297224"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chemeClr val="tx1"/>
                      </a:gs>
                      <a:gs pos="100000">
                        <a:schemeClr val="tx1"/>
                      </a:gs>
                    </a:gsLst>
                    <a:lin ang="5400000" scaled="0"/>
                  </a:gradFill>
                  <a:latin typeface="+mj-lt"/>
                </a:rPr>
                <a:t>Management Services</a:t>
              </a:r>
            </a:p>
          </p:txBody>
        </p:sp>
      </p:grpSp>
      <p:sp>
        <p:nvSpPr>
          <p:cNvPr id="81"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How It Works – Architecture of the Service</a:t>
            </a:r>
          </a:p>
        </p:txBody>
      </p:sp>
      <p:sp>
        <p:nvSpPr>
          <p:cNvPr id="2" name="Left Brace 1"/>
          <p:cNvSpPr/>
          <p:nvPr/>
        </p:nvSpPr>
        <p:spPr>
          <a:xfrm>
            <a:off x="6531427" y="2179466"/>
            <a:ext cx="667658" cy="4269820"/>
          </a:xfrm>
          <a:prstGeom prst="leftBrace">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80" name="Content Placeholder 2"/>
          <p:cNvSpPr txBox="1">
            <a:spLocks/>
          </p:cNvSpPr>
          <p:nvPr/>
        </p:nvSpPr>
        <p:spPr>
          <a:xfrm>
            <a:off x="1175657" y="3562787"/>
            <a:ext cx="5355769" cy="1503179"/>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lvl="1" indent="0" defTabSz="914325">
              <a:spcBef>
                <a:spcPts val="600"/>
              </a:spcBef>
              <a:buNone/>
            </a:pPr>
            <a:r>
              <a:rPr lang="en-US" sz="5400" spc="-51" dirty="0">
                <a:solidFill>
                  <a:schemeClr val="bg2"/>
                </a:solidFill>
                <a:latin typeface="+mj-lt"/>
              </a:rPr>
              <a:t>Microsoft Azure</a:t>
            </a:r>
            <a:br>
              <a:rPr lang="en-US" sz="5400" spc="-51" dirty="0">
                <a:solidFill>
                  <a:schemeClr val="bg2"/>
                </a:solidFill>
                <a:latin typeface="+mj-lt"/>
              </a:rPr>
            </a:br>
            <a:r>
              <a:rPr lang="en-US" sz="5400" spc="-51" dirty="0">
                <a:solidFill>
                  <a:schemeClr val="bg2"/>
                </a:solidFill>
                <a:latin typeface="+mj-lt"/>
              </a:rPr>
              <a:t>SQL Database</a:t>
            </a:r>
          </a:p>
          <a:p>
            <a:pPr marL="3175" lvl="1" indent="0" defTabSz="914325">
              <a:spcBef>
                <a:spcPts val="600"/>
              </a:spcBef>
              <a:buNone/>
            </a:pPr>
            <a:r>
              <a:rPr lang="en-US" sz="5400" spc="-51" dirty="0">
                <a:solidFill>
                  <a:schemeClr val="bg2"/>
                </a:solidFill>
                <a:latin typeface="+mj-lt"/>
              </a:rPr>
              <a:t>PaaS</a:t>
            </a:r>
            <a:endParaRPr lang="en-US" sz="5400" dirty="0">
              <a:latin typeface="+mj-lt"/>
            </a:endParaRPr>
          </a:p>
        </p:txBody>
      </p:sp>
    </p:spTree>
    <p:extLst>
      <p:ext uri="{BB962C8B-B14F-4D97-AF65-F5344CB8AC3E}">
        <p14:creationId xmlns:p14="http://schemas.microsoft.com/office/powerpoint/2010/main" val="1153983218"/>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SQL Database Server</a:t>
            </a:r>
          </a:p>
        </p:txBody>
      </p:sp>
      <p:sp>
        <p:nvSpPr>
          <p:cNvPr id="3" name="Content Placeholder 2"/>
          <p:cNvSpPr>
            <a:spLocks noGrp="1"/>
          </p:cNvSpPr>
          <p:nvPr>
            <p:ph sz="quarter" idx="10"/>
          </p:nvPr>
        </p:nvSpPr>
        <p:spPr/>
        <p:txBody>
          <a:bodyPr/>
          <a:lstStyle/>
          <a:p>
            <a:pPr marL="252000" indent="0" defTabSz="914325">
              <a:spcBef>
                <a:spcPts val="1200"/>
              </a:spcBef>
              <a:buNone/>
            </a:pPr>
            <a:r>
              <a:rPr lang="en-US" sz="4000" dirty="0"/>
              <a:t>The Service head contains databases</a:t>
            </a:r>
          </a:p>
          <a:p>
            <a:pPr marL="252000" lvl="1" indent="0" defTabSz="914325">
              <a:spcBef>
                <a:spcPts val="1200"/>
              </a:spcBef>
              <a:buNone/>
            </a:pPr>
            <a:r>
              <a:rPr lang="en-US" sz="4000" dirty="0">
                <a:latin typeface="+mj-lt"/>
              </a:rPr>
              <a:t>Connect via automatically generated FQDN: {name}.database.windows.net</a:t>
            </a:r>
          </a:p>
          <a:p>
            <a:pPr marL="252000" lvl="1" indent="0" defTabSz="914325">
              <a:spcBef>
                <a:spcPts val="1200"/>
              </a:spcBef>
              <a:buNone/>
            </a:pPr>
            <a:r>
              <a:rPr lang="en-US" sz="4000" dirty="0">
                <a:latin typeface="+mj-lt"/>
              </a:rPr>
              <a:t>Initially contains only a master database</a:t>
            </a:r>
          </a:p>
          <a:p>
            <a:endParaRPr lang="en-US" sz="4000" dirty="0"/>
          </a:p>
        </p:txBody>
      </p:sp>
    </p:spTree>
    <p:extLst>
      <p:ext uri="{BB962C8B-B14F-4D97-AF65-F5344CB8AC3E}">
        <p14:creationId xmlns:p14="http://schemas.microsoft.com/office/powerpoint/2010/main" val="41591099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8" name="Straight Connector 27"/>
          <p:cNvCxnSpPr/>
          <p:nvPr/>
        </p:nvCxnSpPr>
        <p:spPr>
          <a:xfrm>
            <a:off x="-777242" y="1729896"/>
            <a:ext cx="8942613" cy="5789484"/>
          </a:xfrm>
          <a:prstGeom prst="line">
            <a:avLst/>
          </a:prstGeom>
          <a:ln w="19050">
            <a:solidFill>
              <a:srgbClr val="87878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3554222" y="-305875"/>
            <a:ext cx="8942613" cy="5789484"/>
          </a:xfrm>
          <a:prstGeom prst="line">
            <a:avLst/>
          </a:prstGeom>
          <a:ln w="19050">
            <a:solidFill>
              <a:srgbClr val="878787"/>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5" name="Group 14"/>
          <p:cNvGrpSpPr/>
          <p:nvPr/>
        </p:nvGrpSpPr>
        <p:grpSpPr>
          <a:xfrm>
            <a:off x="12393990" y="4826614"/>
            <a:ext cx="351753" cy="221818"/>
            <a:chOff x="6890257" y="1429952"/>
            <a:chExt cx="2957912" cy="1898016"/>
          </a:xfrm>
        </p:grpSpPr>
        <p:pic>
          <p:nvPicPr>
            <p:cNvPr id="10" name="Picture 9"/>
            <p:cNvPicPr>
              <a:picLocks noChangeAspect="1"/>
            </p:cNvPicPr>
            <p:nvPr/>
          </p:nvPicPr>
          <p:blipFill>
            <a:blip r:embed="rId3"/>
            <a:stretch>
              <a:fillRect/>
            </a:stretch>
          </p:blipFill>
          <p:spPr>
            <a:xfrm>
              <a:off x="6890257" y="1429952"/>
              <a:ext cx="1442041" cy="928181"/>
            </a:xfrm>
            <a:prstGeom prst="rect">
              <a:avLst/>
            </a:prstGeom>
          </p:spPr>
        </p:pic>
        <p:pic>
          <p:nvPicPr>
            <p:cNvPr id="59" name="Picture 58"/>
            <p:cNvPicPr>
              <a:picLocks noChangeAspect="1"/>
            </p:cNvPicPr>
            <p:nvPr/>
          </p:nvPicPr>
          <p:blipFill>
            <a:blip r:embed="rId3"/>
            <a:stretch>
              <a:fillRect/>
            </a:stretch>
          </p:blipFill>
          <p:spPr>
            <a:xfrm>
              <a:off x="7106810" y="1568500"/>
              <a:ext cx="1442041" cy="928181"/>
            </a:xfrm>
            <a:prstGeom prst="rect">
              <a:avLst/>
            </a:prstGeom>
          </p:spPr>
        </p:pic>
        <p:pic>
          <p:nvPicPr>
            <p:cNvPr id="60" name="Picture 59"/>
            <p:cNvPicPr>
              <a:picLocks noChangeAspect="1"/>
            </p:cNvPicPr>
            <p:nvPr/>
          </p:nvPicPr>
          <p:blipFill>
            <a:blip r:embed="rId3"/>
            <a:stretch>
              <a:fillRect/>
            </a:stretch>
          </p:blipFill>
          <p:spPr>
            <a:xfrm>
              <a:off x="7323363" y="1707048"/>
              <a:ext cx="1442041" cy="928181"/>
            </a:xfrm>
            <a:prstGeom prst="rect">
              <a:avLst/>
            </a:prstGeom>
          </p:spPr>
        </p:pic>
        <p:pic>
          <p:nvPicPr>
            <p:cNvPr id="61" name="Picture 60"/>
            <p:cNvPicPr>
              <a:picLocks noChangeAspect="1"/>
            </p:cNvPicPr>
            <p:nvPr/>
          </p:nvPicPr>
          <p:blipFill>
            <a:blip r:embed="rId3"/>
            <a:stretch>
              <a:fillRect/>
            </a:stretch>
          </p:blipFill>
          <p:spPr>
            <a:xfrm>
              <a:off x="7539916" y="1845596"/>
              <a:ext cx="1442041" cy="928181"/>
            </a:xfrm>
            <a:prstGeom prst="rect">
              <a:avLst/>
            </a:prstGeom>
          </p:spPr>
        </p:pic>
        <p:pic>
          <p:nvPicPr>
            <p:cNvPr id="62" name="Picture 61"/>
            <p:cNvPicPr>
              <a:picLocks noChangeAspect="1"/>
            </p:cNvPicPr>
            <p:nvPr/>
          </p:nvPicPr>
          <p:blipFill>
            <a:blip r:embed="rId3"/>
            <a:stretch>
              <a:fillRect/>
            </a:stretch>
          </p:blipFill>
          <p:spPr>
            <a:xfrm>
              <a:off x="7756469" y="1984144"/>
              <a:ext cx="1442041" cy="928181"/>
            </a:xfrm>
            <a:prstGeom prst="rect">
              <a:avLst/>
            </a:prstGeom>
          </p:spPr>
        </p:pic>
        <p:pic>
          <p:nvPicPr>
            <p:cNvPr id="63" name="Picture 62"/>
            <p:cNvPicPr>
              <a:picLocks noChangeAspect="1"/>
            </p:cNvPicPr>
            <p:nvPr/>
          </p:nvPicPr>
          <p:blipFill>
            <a:blip r:embed="rId3"/>
            <a:stretch>
              <a:fillRect/>
            </a:stretch>
          </p:blipFill>
          <p:spPr>
            <a:xfrm>
              <a:off x="7973022" y="2122692"/>
              <a:ext cx="1442041" cy="928181"/>
            </a:xfrm>
            <a:prstGeom prst="rect">
              <a:avLst/>
            </a:prstGeom>
          </p:spPr>
        </p:pic>
        <p:pic>
          <p:nvPicPr>
            <p:cNvPr id="64" name="Picture 63"/>
            <p:cNvPicPr>
              <a:picLocks noChangeAspect="1"/>
            </p:cNvPicPr>
            <p:nvPr/>
          </p:nvPicPr>
          <p:blipFill>
            <a:blip r:embed="rId3"/>
            <a:stretch>
              <a:fillRect/>
            </a:stretch>
          </p:blipFill>
          <p:spPr>
            <a:xfrm>
              <a:off x="8189575" y="2261240"/>
              <a:ext cx="1442041" cy="928181"/>
            </a:xfrm>
            <a:prstGeom prst="rect">
              <a:avLst/>
            </a:prstGeom>
          </p:spPr>
        </p:pic>
        <p:pic>
          <p:nvPicPr>
            <p:cNvPr id="65" name="Picture 64"/>
            <p:cNvPicPr>
              <a:picLocks noChangeAspect="1"/>
            </p:cNvPicPr>
            <p:nvPr/>
          </p:nvPicPr>
          <p:blipFill>
            <a:blip r:embed="rId3"/>
            <a:stretch>
              <a:fillRect/>
            </a:stretch>
          </p:blipFill>
          <p:spPr>
            <a:xfrm>
              <a:off x="8406128" y="2399787"/>
              <a:ext cx="1442041" cy="928181"/>
            </a:xfrm>
            <a:prstGeom prst="rect">
              <a:avLst/>
            </a:prstGeom>
          </p:spPr>
        </p:pic>
      </p:grpSp>
      <p:sp>
        <p:nvSpPr>
          <p:cNvPr id="25" name="AutoShape 3"/>
          <p:cNvSpPr>
            <a:spLocks noChangeAspect="1" noChangeArrowheads="1" noTextEdit="1"/>
          </p:cNvSpPr>
          <p:nvPr/>
        </p:nvSpPr>
        <p:spPr bwMode="auto">
          <a:xfrm>
            <a:off x="5879201" y="1236213"/>
            <a:ext cx="515133" cy="378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grpSp>
        <p:nvGrpSpPr>
          <p:cNvPr id="50" name="Group 49"/>
          <p:cNvGrpSpPr/>
          <p:nvPr/>
        </p:nvGrpSpPr>
        <p:grpSpPr>
          <a:xfrm>
            <a:off x="12546390" y="4979014"/>
            <a:ext cx="351753" cy="221818"/>
            <a:chOff x="6890257" y="1429952"/>
            <a:chExt cx="2957912" cy="1898016"/>
          </a:xfrm>
        </p:grpSpPr>
        <p:pic>
          <p:nvPicPr>
            <p:cNvPr id="51" name="Picture 50"/>
            <p:cNvPicPr>
              <a:picLocks noChangeAspect="1"/>
            </p:cNvPicPr>
            <p:nvPr/>
          </p:nvPicPr>
          <p:blipFill>
            <a:blip r:embed="rId3"/>
            <a:stretch>
              <a:fillRect/>
            </a:stretch>
          </p:blipFill>
          <p:spPr>
            <a:xfrm>
              <a:off x="6890257" y="1429952"/>
              <a:ext cx="1442041" cy="928181"/>
            </a:xfrm>
            <a:prstGeom prst="rect">
              <a:avLst/>
            </a:prstGeom>
          </p:spPr>
        </p:pic>
        <p:pic>
          <p:nvPicPr>
            <p:cNvPr id="54" name="Picture 53"/>
            <p:cNvPicPr>
              <a:picLocks noChangeAspect="1"/>
            </p:cNvPicPr>
            <p:nvPr/>
          </p:nvPicPr>
          <p:blipFill>
            <a:blip r:embed="rId3"/>
            <a:stretch>
              <a:fillRect/>
            </a:stretch>
          </p:blipFill>
          <p:spPr>
            <a:xfrm>
              <a:off x="7106810" y="1568500"/>
              <a:ext cx="1442041" cy="928181"/>
            </a:xfrm>
            <a:prstGeom prst="rect">
              <a:avLst/>
            </a:prstGeom>
          </p:spPr>
        </p:pic>
        <p:pic>
          <p:nvPicPr>
            <p:cNvPr id="56" name="Picture 55"/>
            <p:cNvPicPr>
              <a:picLocks noChangeAspect="1"/>
            </p:cNvPicPr>
            <p:nvPr/>
          </p:nvPicPr>
          <p:blipFill>
            <a:blip r:embed="rId3"/>
            <a:stretch>
              <a:fillRect/>
            </a:stretch>
          </p:blipFill>
          <p:spPr>
            <a:xfrm>
              <a:off x="7323363" y="1707048"/>
              <a:ext cx="1442041" cy="928181"/>
            </a:xfrm>
            <a:prstGeom prst="rect">
              <a:avLst/>
            </a:prstGeom>
          </p:spPr>
        </p:pic>
        <p:pic>
          <p:nvPicPr>
            <p:cNvPr id="57" name="Picture 56"/>
            <p:cNvPicPr>
              <a:picLocks noChangeAspect="1"/>
            </p:cNvPicPr>
            <p:nvPr/>
          </p:nvPicPr>
          <p:blipFill>
            <a:blip r:embed="rId3"/>
            <a:stretch>
              <a:fillRect/>
            </a:stretch>
          </p:blipFill>
          <p:spPr>
            <a:xfrm>
              <a:off x="7539916" y="1845596"/>
              <a:ext cx="1442041" cy="928181"/>
            </a:xfrm>
            <a:prstGeom prst="rect">
              <a:avLst/>
            </a:prstGeom>
          </p:spPr>
        </p:pic>
        <p:pic>
          <p:nvPicPr>
            <p:cNvPr id="67" name="Picture 66"/>
            <p:cNvPicPr>
              <a:picLocks noChangeAspect="1"/>
            </p:cNvPicPr>
            <p:nvPr/>
          </p:nvPicPr>
          <p:blipFill>
            <a:blip r:embed="rId3"/>
            <a:stretch>
              <a:fillRect/>
            </a:stretch>
          </p:blipFill>
          <p:spPr>
            <a:xfrm>
              <a:off x="7756469" y="1984144"/>
              <a:ext cx="1442041" cy="928181"/>
            </a:xfrm>
            <a:prstGeom prst="rect">
              <a:avLst/>
            </a:prstGeom>
          </p:spPr>
        </p:pic>
        <p:pic>
          <p:nvPicPr>
            <p:cNvPr id="68" name="Picture 67"/>
            <p:cNvPicPr>
              <a:picLocks noChangeAspect="1"/>
            </p:cNvPicPr>
            <p:nvPr/>
          </p:nvPicPr>
          <p:blipFill>
            <a:blip r:embed="rId3"/>
            <a:stretch>
              <a:fillRect/>
            </a:stretch>
          </p:blipFill>
          <p:spPr>
            <a:xfrm>
              <a:off x="7973022" y="2122692"/>
              <a:ext cx="1442041" cy="928181"/>
            </a:xfrm>
            <a:prstGeom prst="rect">
              <a:avLst/>
            </a:prstGeom>
          </p:spPr>
        </p:pic>
        <p:pic>
          <p:nvPicPr>
            <p:cNvPr id="69" name="Picture 68"/>
            <p:cNvPicPr>
              <a:picLocks noChangeAspect="1"/>
            </p:cNvPicPr>
            <p:nvPr/>
          </p:nvPicPr>
          <p:blipFill>
            <a:blip r:embed="rId3"/>
            <a:stretch>
              <a:fillRect/>
            </a:stretch>
          </p:blipFill>
          <p:spPr>
            <a:xfrm>
              <a:off x="8189575" y="2261240"/>
              <a:ext cx="1442041" cy="928181"/>
            </a:xfrm>
            <a:prstGeom prst="rect">
              <a:avLst/>
            </a:prstGeom>
          </p:spPr>
        </p:pic>
        <p:pic>
          <p:nvPicPr>
            <p:cNvPr id="73" name="Picture 72"/>
            <p:cNvPicPr>
              <a:picLocks noChangeAspect="1"/>
            </p:cNvPicPr>
            <p:nvPr/>
          </p:nvPicPr>
          <p:blipFill>
            <a:blip r:embed="rId3"/>
            <a:stretch>
              <a:fillRect/>
            </a:stretch>
          </p:blipFill>
          <p:spPr>
            <a:xfrm>
              <a:off x="8406128" y="2399787"/>
              <a:ext cx="1442041" cy="928181"/>
            </a:xfrm>
            <a:prstGeom prst="rect">
              <a:avLst/>
            </a:prstGeom>
          </p:spPr>
        </p:pic>
      </p:grpSp>
      <p:grpSp>
        <p:nvGrpSpPr>
          <p:cNvPr id="75" name="Group 74"/>
          <p:cNvGrpSpPr/>
          <p:nvPr/>
        </p:nvGrpSpPr>
        <p:grpSpPr>
          <a:xfrm>
            <a:off x="12698790" y="5131414"/>
            <a:ext cx="351753" cy="221818"/>
            <a:chOff x="6890257" y="1429952"/>
            <a:chExt cx="2957912" cy="1898016"/>
          </a:xfrm>
        </p:grpSpPr>
        <p:pic>
          <p:nvPicPr>
            <p:cNvPr id="76" name="Picture 75"/>
            <p:cNvPicPr>
              <a:picLocks noChangeAspect="1"/>
            </p:cNvPicPr>
            <p:nvPr/>
          </p:nvPicPr>
          <p:blipFill>
            <a:blip r:embed="rId3"/>
            <a:stretch>
              <a:fillRect/>
            </a:stretch>
          </p:blipFill>
          <p:spPr>
            <a:xfrm>
              <a:off x="6890257" y="1429952"/>
              <a:ext cx="1442041" cy="928181"/>
            </a:xfrm>
            <a:prstGeom prst="rect">
              <a:avLst/>
            </a:prstGeom>
          </p:spPr>
        </p:pic>
        <p:pic>
          <p:nvPicPr>
            <p:cNvPr id="77" name="Picture 76"/>
            <p:cNvPicPr>
              <a:picLocks noChangeAspect="1"/>
            </p:cNvPicPr>
            <p:nvPr/>
          </p:nvPicPr>
          <p:blipFill>
            <a:blip r:embed="rId3"/>
            <a:stretch>
              <a:fillRect/>
            </a:stretch>
          </p:blipFill>
          <p:spPr>
            <a:xfrm>
              <a:off x="7106810" y="1568500"/>
              <a:ext cx="1442041" cy="928181"/>
            </a:xfrm>
            <a:prstGeom prst="rect">
              <a:avLst/>
            </a:prstGeom>
          </p:spPr>
        </p:pic>
        <p:pic>
          <p:nvPicPr>
            <p:cNvPr id="78" name="Picture 77"/>
            <p:cNvPicPr>
              <a:picLocks noChangeAspect="1"/>
            </p:cNvPicPr>
            <p:nvPr/>
          </p:nvPicPr>
          <p:blipFill>
            <a:blip r:embed="rId3"/>
            <a:stretch>
              <a:fillRect/>
            </a:stretch>
          </p:blipFill>
          <p:spPr>
            <a:xfrm>
              <a:off x="7323363" y="1707048"/>
              <a:ext cx="1442041" cy="928181"/>
            </a:xfrm>
            <a:prstGeom prst="rect">
              <a:avLst/>
            </a:prstGeom>
          </p:spPr>
        </p:pic>
        <p:pic>
          <p:nvPicPr>
            <p:cNvPr id="79" name="Picture 78"/>
            <p:cNvPicPr>
              <a:picLocks noChangeAspect="1"/>
            </p:cNvPicPr>
            <p:nvPr/>
          </p:nvPicPr>
          <p:blipFill>
            <a:blip r:embed="rId3"/>
            <a:stretch>
              <a:fillRect/>
            </a:stretch>
          </p:blipFill>
          <p:spPr>
            <a:xfrm>
              <a:off x="7539916" y="1845596"/>
              <a:ext cx="1442041" cy="928181"/>
            </a:xfrm>
            <a:prstGeom prst="rect">
              <a:avLst/>
            </a:prstGeom>
          </p:spPr>
        </p:pic>
        <p:pic>
          <p:nvPicPr>
            <p:cNvPr id="80" name="Picture 79"/>
            <p:cNvPicPr>
              <a:picLocks noChangeAspect="1"/>
            </p:cNvPicPr>
            <p:nvPr/>
          </p:nvPicPr>
          <p:blipFill>
            <a:blip r:embed="rId3"/>
            <a:stretch>
              <a:fillRect/>
            </a:stretch>
          </p:blipFill>
          <p:spPr>
            <a:xfrm>
              <a:off x="7756469" y="1984144"/>
              <a:ext cx="1442041" cy="928181"/>
            </a:xfrm>
            <a:prstGeom prst="rect">
              <a:avLst/>
            </a:prstGeom>
          </p:spPr>
        </p:pic>
        <p:pic>
          <p:nvPicPr>
            <p:cNvPr id="81" name="Picture 80"/>
            <p:cNvPicPr>
              <a:picLocks noChangeAspect="1"/>
            </p:cNvPicPr>
            <p:nvPr/>
          </p:nvPicPr>
          <p:blipFill>
            <a:blip r:embed="rId3"/>
            <a:stretch>
              <a:fillRect/>
            </a:stretch>
          </p:blipFill>
          <p:spPr>
            <a:xfrm>
              <a:off x="7973022" y="2122692"/>
              <a:ext cx="1442041" cy="928181"/>
            </a:xfrm>
            <a:prstGeom prst="rect">
              <a:avLst/>
            </a:prstGeom>
          </p:spPr>
        </p:pic>
        <p:pic>
          <p:nvPicPr>
            <p:cNvPr id="82" name="Picture 81"/>
            <p:cNvPicPr>
              <a:picLocks noChangeAspect="1"/>
            </p:cNvPicPr>
            <p:nvPr/>
          </p:nvPicPr>
          <p:blipFill>
            <a:blip r:embed="rId3"/>
            <a:stretch>
              <a:fillRect/>
            </a:stretch>
          </p:blipFill>
          <p:spPr>
            <a:xfrm>
              <a:off x="8189575" y="2261240"/>
              <a:ext cx="1442041" cy="928181"/>
            </a:xfrm>
            <a:prstGeom prst="rect">
              <a:avLst/>
            </a:prstGeom>
          </p:spPr>
        </p:pic>
        <p:pic>
          <p:nvPicPr>
            <p:cNvPr id="83" name="Picture 82"/>
            <p:cNvPicPr>
              <a:picLocks noChangeAspect="1"/>
            </p:cNvPicPr>
            <p:nvPr/>
          </p:nvPicPr>
          <p:blipFill>
            <a:blip r:embed="rId3"/>
            <a:stretch>
              <a:fillRect/>
            </a:stretch>
          </p:blipFill>
          <p:spPr>
            <a:xfrm>
              <a:off x="8406128" y="2399787"/>
              <a:ext cx="1442041" cy="928181"/>
            </a:xfrm>
            <a:prstGeom prst="rect">
              <a:avLst/>
            </a:prstGeom>
          </p:spPr>
        </p:pic>
      </p:grpSp>
      <p:sp>
        <p:nvSpPr>
          <p:cNvPr id="90" name="TextBox 89"/>
          <p:cNvSpPr txBox="1"/>
          <p:nvPr/>
        </p:nvSpPr>
        <p:spPr>
          <a:xfrm>
            <a:off x="3766770" y="3196174"/>
            <a:ext cx="4936211" cy="489365"/>
          </a:xfrm>
          <a:prstGeom prst="rect">
            <a:avLst/>
          </a:prstGeom>
          <a:noFill/>
          <a:scene3d>
            <a:camera prst="isometricBottomDown">
              <a:rot lat="1967866" lon="19192754" rev="18163941"/>
            </a:camera>
            <a:lightRig rig="threePt" dir="t"/>
          </a:scene3d>
        </p:spPr>
        <p:txBody>
          <a:bodyPr wrap="square" lIns="182880" tIns="146304" rIns="182880" bIns="146304" rtlCol="0">
            <a:spAutoFit/>
          </a:bodyPr>
          <a:lstStyle/>
          <a:p>
            <a:pPr>
              <a:lnSpc>
                <a:spcPct val="90000"/>
              </a:lnSpc>
              <a:spcAft>
                <a:spcPts val="600"/>
              </a:spcAft>
            </a:pPr>
            <a:r>
              <a:rPr lang="en-US" sz="1400" dirty="0">
                <a:solidFill>
                  <a:schemeClr val="bg1"/>
                </a:solidFill>
              </a:rPr>
              <a:t>Full Access</a:t>
            </a:r>
          </a:p>
        </p:txBody>
      </p:sp>
      <p:sp>
        <p:nvSpPr>
          <p:cNvPr id="91" name="TextBox 90"/>
          <p:cNvSpPr txBox="1"/>
          <p:nvPr/>
        </p:nvSpPr>
        <p:spPr>
          <a:xfrm>
            <a:off x="3292932" y="3465098"/>
            <a:ext cx="4936211" cy="489365"/>
          </a:xfrm>
          <a:prstGeom prst="rect">
            <a:avLst/>
          </a:prstGeom>
          <a:noFill/>
          <a:scene3d>
            <a:camera prst="isometricBottomDown">
              <a:rot lat="1967866" lon="19192754" rev="18163941"/>
            </a:camera>
            <a:lightRig rig="threePt" dir="t"/>
          </a:scene3d>
        </p:spPr>
        <p:txBody>
          <a:bodyPr wrap="square" lIns="182880" tIns="146304" rIns="182880" bIns="146304" rtlCol="0">
            <a:spAutoFit/>
          </a:bodyPr>
          <a:lstStyle/>
          <a:p>
            <a:pPr>
              <a:lnSpc>
                <a:spcPct val="90000"/>
              </a:lnSpc>
              <a:spcAft>
                <a:spcPts val="600"/>
              </a:spcAft>
            </a:pPr>
            <a:r>
              <a:rPr lang="en-US" sz="1400" dirty="0">
                <a:solidFill>
                  <a:schemeClr val="bg1"/>
                </a:solidFill>
              </a:rPr>
              <a:t>Selective Access</a:t>
            </a:r>
          </a:p>
        </p:txBody>
      </p:sp>
      <p:grpSp>
        <p:nvGrpSpPr>
          <p:cNvPr id="34" name="Group 33"/>
          <p:cNvGrpSpPr/>
          <p:nvPr/>
        </p:nvGrpSpPr>
        <p:grpSpPr>
          <a:xfrm>
            <a:off x="623839" y="462464"/>
            <a:ext cx="4936211" cy="2964424"/>
            <a:chOff x="1286907" y="-48102"/>
            <a:chExt cx="4936211" cy="2964424"/>
          </a:xfrm>
        </p:grpSpPr>
        <p:grpSp>
          <p:nvGrpSpPr>
            <p:cNvPr id="4" name="Group 3"/>
            <p:cNvGrpSpPr/>
            <p:nvPr/>
          </p:nvGrpSpPr>
          <p:grpSpPr>
            <a:xfrm>
              <a:off x="1286907" y="-48102"/>
              <a:ext cx="4936211" cy="2964424"/>
              <a:chOff x="2968134" y="738303"/>
              <a:chExt cx="4936211" cy="2964424"/>
            </a:xfrm>
          </p:grpSpPr>
          <p:pic>
            <p:nvPicPr>
              <p:cNvPr id="58" name="Picture 57"/>
              <p:cNvPicPr>
                <a:picLocks noChangeAspect="1"/>
              </p:cNvPicPr>
              <p:nvPr/>
            </p:nvPicPr>
            <p:blipFill>
              <a:blip r:embed="rId4"/>
              <a:stretch>
                <a:fillRect/>
              </a:stretch>
            </p:blipFill>
            <p:spPr>
              <a:xfrm>
                <a:off x="3976444" y="738303"/>
                <a:ext cx="3561040" cy="2295459"/>
              </a:xfrm>
              <a:prstGeom prst="rect">
                <a:avLst/>
              </a:prstGeom>
            </p:spPr>
          </p:pic>
          <p:pic>
            <p:nvPicPr>
              <p:cNvPr id="12" name="Picture 11"/>
              <p:cNvPicPr>
                <a:picLocks noChangeAspect="1"/>
              </p:cNvPicPr>
              <p:nvPr/>
            </p:nvPicPr>
            <p:blipFill>
              <a:blip r:embed="rId4"/>
              <a:stretch>
                <a:fillRect/>
              </a:stretch>
            </p:blipFill>
            <p:spPr>
              <a:xfrm>
                <a:off x="3084874" y="1303154"/>
                <a:ext cx="3561040" cy="2295459"/>
              </a:xfrm>
              <a:prstGeom prst="rect">
                <a:avLst/>
              </a:prstGeom>
            </p:spPr>
          </p:pic>
          <p:sp>
            <p:nvSpPr>
              <p:cNvPr id="3" name="TextBox 2"/>
              <p:cNvSpPr txBox="1"/>
              <p:nvPr/>
            </p:nvSpPr>
            <p:spPr>
              <a:xfrm>
                <a:off x="2968134" y="3213362"/>
                <a:ext cx="4936211" cy="489365"/>
              </a:xfrm>
              <a:prstGeom prst="rect">
                <a:avLst/>
              </a:prstGeom>
              <a:noFill/>
              <a:scene3d>
                <a:camera prst="isometricBottomDown">
                  <a:rot lat="1967866" lon="19192754" rev="18163941"/>
                </a:camera>
                <a:lightRig rig="threePt" dir="t"/>
              </a:scene3d>
            </p:spPr>
            <p:txBody>
              <a:bodyPr wrap="square" lIns="182880" tIns="146304" rIns="182880" bIns="146304" rtlCol="0">
                <a:spAutoFit/>
              </a:bodyPr>
              <a:lstStyle/>
              <a:p>
                <a:pPr>
                  <a:lnSpc>
                    <a:spcPct val="90000"/>
                  </a:lnSpc>
                  <a:spcAft>
                    <a:spcPts val="600"/>
                  </a:spcAft>
                </a:pPr>
                <a:r>
                  <a:rPr lang="en-US" sz="1400" dirty="0">
                    <a:solidFill>
                      <a:schemeClr val="bg1"/>
                    </a:solidFill>
                  </a:rPr>
                  <a:t>SQL Database Server</a:t>
                </a:r>
              </a:p>
            </p:txBody>
          </p:sp>
        </p:grpSp>
        <p:pic>
          <p:nvPicPr>
            <p:cNvPr id="101" name="Picture 2" descr="C:\Users\Nazik\AppData\Local\Temp\SNAGHTMLe923f1d.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498102" y="938329"/>
              <a:ext cx="604476" cy="604476"/>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102" name="Picture 2" descr="C:\Users\Nazik\AppData\Local\Temp\SNAGHTMLe923f1d.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103299" y="567326"/>
              <a:ext cx="604476" cy="604476"/>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103" name="Picture 2" descr="C:\Users\Nazik\AppData\Local\Temp\SNAGHTMLe923f1d.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880208" y="1336738"/>
              <a:ext cx="604476" cy="604476"/>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104" name="Picture 2" descr="C:\Users\Nazik\AppData\Local\Temp\SNAGHTMLe923f1d.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922194" y="559185"/>
              <a:ext cx="604476" cy="604476"/>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105" name="Picture 2" descr="C:\Users\Nazik\AppData\Local\Temp\SNAGHTMLe923f1d.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527391" y="188182"/>
              <a:ext cx="604476" cy="604476"/>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106" name="Picture 2" descr="C:\Users\Nazik\AppData\Local\Temp\SNAGHTMLe923f1d.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304300" y="957594"/>
              <a:ext cx="604476" cy="604476"/>
            </a:xfrm>
            <a:prstGeom prst="rect">
              <a:avLst/>
            </a:prstGeom>
            <a:noFill/>
            <a:effectLst/>
            <a:extLst>
              <a:ext uri="{909E8E84-426E-40DD-AFC4-6F175D3DCCD1}">
                <a14:hiddenFill xmlns:a14="http://schemas.microsoft.com/office/drawing/2010/main">
                  <a:solidFill>
                    <a:srgbClr val="FFFFFF"/>
                  </a:solidFill>
                </a14:hiddenFill>
              </a:ext>
            </a:extLst>
          </p:spPr>
        </p:pic>
      </p:grpSp>
      <p:sp>
        <p:nvSpPr>
          <p:cNvPr id="121" name="TextBox 120"/>
          <p:cNvSpPr txBox="1"/>
          <p:nvPr/>
        </p:nvSpPr>
        <p:spPr>
          <a:xfrm>
            <a:off x="4151006" y="3006789"/>
            <a:ext cx="4936211" cy="489365"/>
          </a:xfrm>
          <a:prstGeom prst="rect">
            <a:avLst/>
          </a:prstGeom>
          <a:noFill/>
          <a:scene3d>
            <a:camera prst="isometricBottomDown">
              <a:rot lat="1967866" lon="19192754" rev="18163941"/>
            </a:camera>
            <a:lightRig rig="threePt" dir="t"/>
          </a:scene3d>
        </p:spPr>
        <p:txBody>
          <a:bodyPr wrap="square" lIns="182880" tIns="146304" rIns="182880" bIns="146304" rtlCol="0">
            <a:spAutoFit/>
          </a:bodyPr>
          <a:lstStyle/>
          <a:p>
            <a:pPr>
              <a:lnSpc>
                <a:spcPct val="90000"/>
              </a:lnSpc>
              <a:spcAft>
                <a:spcPts val="600"/>
              </a:spcAft>
            </a:pPr>
            <a:r>
              <a:rPr lang="en-US" sz="1400" dirty="0">
                <a:solidFill>
                  <a:schemeClr val="bg1"/>
                </a:solidFill>
              </a:rPr>
              <a:t>Allow Azure Services</a:t>
            </a:r>
          </a:p>
        </p:txBody>
      </p:sp>
      <p:cxnSp>
        <p:nvCxnSpPr>
          <p:cNvPr id="6" name="Straight Arrow Connector 5"/>
          <p:cNvCxnSpPr>
            <a:cxnSpLocks noChangeAspect="1"/>
          </p:cNvCxnSpPr>
          <p:nvPr/>
        </p:nvCxnSpPr>
        <p:spPr>
          <a:xfrm flipH="1" flipV="1">
            <a:off x="3403035" y="2079430"/>
            <a:ext cx="2678366" cy="1699595"/>
          </a:xfrm>
          <a:prstGeom prst="straightConnector1">
            <a:avLst/>
          </a:prstGeom>
          <a:ln w="3175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p:cNvCxnSpPr>
            <a:cxnSpLocks noChangeAspect="1"/>
          </p:cNvCxnSpPr>
          <p:nvPr/>
        </p:nvCxnSpPr>
        <p:spPr>
          <a:xfrm flipH="1" flipV="1">
            <a:off x="4418359" y="2377361"/>
            <a:ext cx="2010073" cy="1325287"/>
          </a:xfrm>
          <a:prstGeom prst="straightConnector1">
            <a:avLst/>
          </a:prstGeom>
          <a:ln w="31750">
            <a:solidFill>
              <a:schemeClr val="accent4">
                <a:lumMod val="40000"/>
                <a:lumOff val="6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p:cNvCxnSpPr>
            <a:cxnSpLocks noChangeAspect="1"/>
          </p:cNvCxnSpPr>
          <p:nvPr/>
        </p:nvCxnSpPr>
        <p:spPr>
          <a:xfrm flipH="1" flipV="1">
            <a:off x="4753358" y="2191617"/>
            <a:ext cx="3096836" cy="2041817"/>
          </a:xfrm>
          <a:prstGeom prst="straightConnector1">
            <a:avLst/>
          </a:prstGeom>
          <a:ln w="31750">
            <a:solidFill>
              <a:schemeClr val="accent3"/>
            </a:solidFill>
            <a:headEnd type="oval"/>
            <a:tailEnd type="triangle"/>
          </a:ln>
        </p:spPr>
        <p:style>
          <a:lnRef idx="1">
            <a:schemeClr val="accent1"/>
          </a:lnRef>
          <a:fillRef idx="0">
            <a:schemeClr val="accent1"/>
          </a:fillRef>
          <a:effectRef idx="0">
            <a:schemeClr val="accent1"/>
          </a:effectRef>
          <a:fontRef idx="minor">
            <a:schemeClr val="tx1"/>
          </a:fontRef>
        </p:style>
      </p:cxnSp>
      <p:pic>
        <p:nvPicPr>
          <p:cNvPr id="5" name="Picture 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771311" y="2742545"/>
            <a:ext cx="1000966" cy="1000966"/>
          </a:xfrm>
          <a:prstGeom prst="rect">
            <a:avLst/>
          </a:prstGeom>
          <a:noFill/>
          <a:scene3d>
            <a:camera prst="isometricRightUp">
              <a:rot lat="2400000" lon="18899995" rev="0"/>
            </a:camera>
            <a:lightRig rig="threePt" dir="t"/>
          </a:scene3d>
        </p:spPr>
      </p:pic>
      <p:cxnSp>
        <p:nvCxnSpPr>
          <p:cNvPr id="88" name="Straight Arrow Connector 87"/>
          <p:cNvCxnSpPr>
            <a:cxnSpLocks/>
          </p:cNvCxnSpPr>
          <p:nvPr/>
        </p:nvCxnSpPr>
        <p:spPr>
          <a:xfrm flipV="1">
            <a:off x="3775581" y="3765668"/>
            <a:ext cx="2300640" cy="1571372"/>
          </a:xfrm>
          <a:prstGeom prst="straightConnector1">
            <a:avLst/>
          </a:prstGeom>
          <a:ln w="31750">
            <a:solidFill>
              <a:schemeClr val="accent5"/>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100" name="Straight Arrow Connector 99"/>
          <p:cNvCxnSpPr>
            <a:cxnSpLocks/>
          </p:cNvCxnSpPr>
          <p:nvPr/>
        </p:nvCxnSpPr>
        <p:spPr>
          <a:xfrm flipV="1">
            <a:off x="4057609" y="3691381"/>
            <a:ext cx="2367983" cy="1645813"/>
          </a:xfrm>
          <a:prstGeom prst="straightConnector1">
            <a:avLst/>
          </a:prstGeom>
          <a:ln w="31750">
            <a:solidFill>
              <a:schemeClr val="accent4">
                <a:lumMod val="40000"/>
                <a:lumOff val="60000"/>
              </a:schemeClr>
            </a:solidFill>
            <a:headEnd type="oval"/>
            <a:tailEnd type="none"/>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p:nvPicPr>
        <p:blipFill>
          <a:blip r:embed="rId7"/>
          <a:stretch>
            <a:fillRect/>
          </a:stretch>
        </p:blipFill>
        <p:spPr>
          <a:xfrm>
            <a:off x="635967" y="2300174"/>
            <a:ext cx="1843189" cy="1221641"/>
          </a:xfrm>
          <a:prstGeom prst="rect">
            <a:avLst/>
          </a:prstGeom>
        </p:spPr>
      </p:pic>
      <p:grpSp>
        <p:nvGrpSpPr>
          <p:cNvPr id="23" name="Group 22"/>
          <p:cNvGrpSpPr/>
          <p:nvPr/>
        </p:nvGrpSpPr>
        <p:grpSpPr>
          <a:xfrm>
            <a:off x="6370980" y="4179112"/>
            <a:ext cx="3577173" cy="2171661"/>
            <a:chOff x="6606168" y="3966592"/>
            <a:chExt cx="3577173" cy="2171661"/>
          </a:xfrm>
        </p:grpSpPr>
        <p:grpSp>
          <p:nvGrpSpPr>
            <p:cNvPr id="45" name="Group 44"/>
            <p:cNvGrpSpPr/>
            <p:nvPr/>
          </p:nvGrpSpPr>
          <p:grpSpPr>
            <a:xfrm>
              <a:off x="6606168" y="3966592"/>
              <a:ext cx="3577173" cy="2171661"/>
              <a:chOff x="2968134" y="738303"/>
              <a:chExt cx="4936211" cy="2964424"/>
            </a:xfrm>
          </p:grpSpPr>
          <p:pic>
            <p:nvPicPr>
              <p:cNvPr id="46" name="Picture 45"/>
              <p:cNvPicPr>
                <a:picLocks noChangeAspect="1"/>
              </p:cNvPicPr>
              <p:nvPr/>
            </p:nvPicPr>
            <p:blipFill>
              <a:blip r:embed="rId4"/>
              <a:stretch>
                <a:fillRect/>
              </a:stretch>
            </p:blipFill>
            <p:spPr>
              <a:xfrm>
                <a:off x="3976444" y="738303"/>
                <a:ext cx="3561040" cy="2295458"/>
              </a:xfrm>
              <a:prstGeom prst="rect">
                <a:avLst/>
              </a:prstGeom>
            </p:spPr>
          </p:pic>
          <p:pic>
            <p:nvPicPr>
              <p:cNvPr id="47" name="Picture 46"/>
              <p:cNvPicPr>
                <a:picLocks noChangeAspect="1"/>
              </p:cNvPicPr>
              <p:nvPr/>
            </p:nvPicPr>
            <p:blipFill>
              <a:blip r:embed="rId4"/>
              <a:stretch>
                <a:fillRect/>
              </a:stretch>
            </p:blipFill>
            <p:spPr>
              <a:xfrm>
                <a:off x="3084874" y="1303154"/>
                <a:ext cx="3561040" cy="2295459"/>
              </a:xfrm>
              <a:prstGeom prst="rect">
                <a:avLst/>
              </a:prstGeom>
            </p:spPr>
          </p:pic>
          <p:sp>
            <p:nvSpPr>
              <p:cNvPr id="48" name="TextBox 47"/>
              <p:cNvSpPr txBox="1"/>
              <p:nvPr/>
            </p:nvSpPr>
            <p:spPr>
              <a:xfrm>
                <a:off x="2968134" y="3213362"/>
                <a:ext cx="4936211" cy="489365"/>
              </a:xfrm>
              <a:prstGeom prst="rect">
                <a:avLst/>
              </a:prstGeom>
              <a:noFill/>
              <a:scene3d>
                <a:camera prst="isometricBottomDown">
                  <a:rot lat="1967866" lon="19192754" rev="18163941"/>
                </a:camera>
                <a:lightRig rig="threePt" dir="t"/>
              </a:scene3d>
            </p:spPr>
            <p:txBody>
              <a:bodyPr wrap="square" lIns="182880" tIns="146304" rIns="182880" bIns="146304" rtlCol="0">
                <a:spAutoFit/>
              </a:bodyPr>
              <a:lstStyle/>
              <a:p>
                <a:pPr>
                  <a:lnSpc>
                    <a:spcPct val="90000"/>
                  </a:lnSpc>
                  <a:spcAft>
                    <a:spcPts val="600"/>
                  </a:spcAft>
                </a:pPr>
                <a:r>
                  <a:rPr lang="en-US" sz="1400" dirty="0">
                    <a:solidFill>
                      <a:schemeClr val="bg1"/>
                    </a:solidFill>
                  </a:rPr>
                  <a:t>Azure Services</a:t>
                </a:r>
              </a:p>
            </p:txBody>
          </p:sp>
        </p:grpSp>
        <p:pic>
          <p:nvPicPr>
            <p:cNvPr id="4098" name="Picture 2" descr="C:\Users\Nazik\AppData\Local\Temp\SNAGHTMLfb1c64b.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150843" y="4367762"/>
              <a:ext cx="646076" cy="646077"/>
            </a:xfrm>
            <a:prstGeom prst="rect">
              <a:avLst/>
            </a:prstGeom>
            <a:noFill/>
            <a:scene3d>
              <a:camera prst="isometricRightUp">
                <a:rot lat="2090849" lon="18534220" rev="21390462"/>
              </a:camera>
              <a:lightRig rig="threePt" dir="t"/>
            </a:scene3d>
            <a:extLst>
              <a:ext uri="{909E8E84-426E-40DD-AFC4-6F175D3DCCD1}">
                <a14:hiddenFill xmlns:a14="http://schemas.microsoft.com/office/drawing/2010/main">
                  <a:solidFill>
                    <a:srgbClr val="FFFFFF"/>
                  </a:solidFill>
                </a14:hiddenFill>
              </a:ext>
            </a:extLst>
          </p:spPr>
        </p:pic>
        <p:pic>
          <p:nvPicPr>
            <p:cNvPr id="4100" name="Picture 4" descr="C:\Users\Nazik\AppData\Local\Temp\SNAGHTMLfbbab5f.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678338" y="4676606"/>
              <a:ext cx="649224" cy="649224"/>
            </a:xfrm>
            <a:prstGeom prst="rect">
              <a:avLst/>
            </a:prstGeom>
            <a:noFill/>
            <a:scene3d>
              <a:camera prst="isometricRightUp"/>
              <a:lightRig rig="threePt" dir="t"/>
            </a:scene3d>
            <a:extLst>
              <a:ext uri="{909E8E84-426E-40DD-AFC4-6F175D3DCCD1}">
                <a14:hiddenFill xmlns:a14="http://schemas.microsoft.com/office/drawing/2010/main">
                  <a:solidFill>
                    <a:srgbClr val="FFFFFF"/>
                  </a:solidFill>
                </a14:hiddenFill>
              </a:ext>
            </a:extLst>
          </p:spPr>
        </p:pic>
        <p:pic>
          <p:nvPicPr>
            <p:cNvPr id="4102" name="Picture 6" descr="C:\Users\Nazik\AppData\Local\Temp\SNAGHTMLfc293ce.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250407" y="5023155"/>
              <a:ext cx="649224" cy="649224"/>
            </a:xfrm>
            <a:prstGeom prst="rect">
              <a:avLst/>
            </a:prstGeom>
            <a:noFill/>
            <a:scene3d>
              <a:camera prst="isometricRightUp">
                <a:rot lat="2090849" lon="18534220" rev="21390462"/>
              </a:camera>
              <a:lightRig rig="threePt" dir="t"/>
            </a:scene3d>
            <a:extLst>
              <a:ext uri="{909E8E84-426E-40DD-AFC4-6F175D3DCCD1}">
                <a14:hiddenFill xmlns:a14="http://schemas.microsoft.com/office/drawing/2010/main">
                  <a:solidFill>
                    <a:srgbClr val="FFFFFF"/>
                  </a:solidFill>
                </a14:hiddenFill>
              </a:ext>
            </a:extLst>
          </p:spPr>
        </p:pic>
      </p:grpSp>
      <p:sp>
        <p:nvSpPr>
          <p:cNvPr id="20" name="TextBox 19"/>
          <p:cNvSpPr txBox="1"/>
          <p:nvPr/>
        </p:nvSpPr>
        <p:spPr>
          <a:xfrm>
            <a:off x="6482231" y="2714713"/>
            <a:ext cx="1768754" cy="677108"/>
          </a:xfrm>
          <a:prstGeom prst="rect">
            <a:avLst/>
          </a:prstGeom>
          <a:noFill/>
        </p:spPr>
        <p:txBody>
          <a:bodyPr wrap="none" lIns="182880" tIns="146304" rIns="182880" bIns="146304" rtlCol="0">
            <a:spAutoFit/>
          </a:bodyPr>
          <a:lstStyle/>
          <a:p>
            <a:pPr>
              <a:lnSpc>
                <a:spcPct val="90000"/>
              </a:lnSpc>
              <a:spcAft>
                <a:spcPts val="600"/>
              </a:spcAft>
            </a:pPr>
            <a:r>
              <a:rPr lang="en-US" sz="1100" dirty="0">
                <a:solidFill>
                  <a:schemeClr val="bg1"/>
                </a:solidFill>
              </a:rPr>
              <a:t>IP Based Firewall Rules</a:t>
            </a:r>
          </a:p>
          <a:p>
            <a:pPr>
              <a:lnSpc>
                <a:spcPct val="90000"/>
              </a:lnSpc>
              <a:spcAft>
                <a:spcPts val="600"/>
              </a:spcAft>
            </a:pPr>
            <a:endParaRPr lang="en-US" sz="1100" dirty="0" err="1">
              <a:gradFill>
                <a:gsLst>
                  <a:gs pos="2917">
                    <a:schemeClr val="tx1"/>
                  </a:gs>
                  <a:gs pos="30000">
                    <a:schemeClr val="tx1"/>
                  </a:gs>
                </a:gsLst>
                <a:lin ang="5400000" scaled="0"/>
              </a:gradFill>
            </a:endParaRPr>
          </a:p>
        </p:txBody>
      </p:sp>
      <p:pic>
        <p:nvPicPr>
          <p:cNvPr id="4104" name="Picture 8" descr="C:\Users\Nazik\AppData\Local\Temp\SNAGHTMLfd92797.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3336076" y="5196182"/>
            <a:ext cx="1152109" cy="115210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7443150" y="597694"/>
            <a:ext cx="4299639" cy="794064"/>
          </a:xfrm>
          <a:prstGeom prst="rect">
            <a:avLst/>
          </a:prstGeom>
          <a:noFill/>
        </p:spPr>
        <p:txBody>
          <a:bodyPr wrap="none" lIns="182880" tIns="146304" rIns="182880" bIns="146304" rtlCol="0">
            <a:spAutoFit/>
          </a:bodyPr>
          <a:lstStyle/>
          <a:p>
            <a:pPr>
              <a:lnSpc>
                <a:spcPct val="90000"/>
              </a:lnSpc>
              <a:spcAft>
                <a:spcPts val="600"/>
              </a:spcAft>
            </a:pPr>
            <a:r>
              <a:rPr lang="en-US" sz="3600" dirty="0">
                <a:solidFill>
                  <a:schemeClr val="bg1"/>
                </a:solidFill>
              </a:rPr>
              <a:t>Server Connectivity</a:t>
            </a:r>
          </a:p>
        </p:txBody>
      </p:sp>
    </p:spTree>
    <p:extLst>
      <p:ext uri="{BB962C8B-B14F-4D97-AF65-F5344CB8AC3E}">
        <p14:creationId xmlns:p14="http://schemas.microsoft.com/office/powerpoint/2010/main" val="1697062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500"/>
                                        <p:tgtEl>
                                          <p:spTgt spid="15"/>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50"/>
                                        </p:tgtEl>
                                        <p:attrNameLst>
                                          <p:attrName>style.visibility</p:attrName>
                                        </p:attrNameLst>
                                      </p:cBhvr>
                                      <p:to>
                                        <p:strVal val="visible"/>
                                      </p:to>
                                    </p:set>
                                    <p:animEffect transition="in" filter="wipe(left)">
                                      <p:cBhvr>
                                        <p:cTn id="11" dur="500"/>
                                        <p:tgtEl>
                                          <p:spTgt spid="50"/>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75"/>
                                        </p:tgtEl>
                                        <p:attrNameLst>
                                          <p:attrName>style.visibility</p:attrName>
                                        </p:attrNameLst>
                                      </p:cBhvr>
                                      <p:to>
                                        <p:strVal val="visible"/>
                                      </p:to>
                                    </p:set>
                                    <p:animEffect transition="in" filter="wipe(left)">
                                      <p:cBhvr>
                                        <p:cTn id="15" dur="5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6" name="Picture 4" descr="C:\Users\Magnus\AppData\Local\Temp\SNAGHTML244ed39.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50021" y="2211422"/>
            <a:ext cx="8291959" cy="43243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Provision Servers Interactively</a:t>
            </a:r>
          </a:p>
        </p:txBody>
      </p:sp>
      <p:sp>
        <p:nvSpPr>
          <p:cNvPr id="3" name="Content Placeholder 2"/>
          <p:cNvSpPr>
            <a:spLocks noGrp="1"/>
          </p:cNvSpPr>
          <p:nvPr>
            <p:ph sz="quarter" idx="10"/>
          </p:nvPr>
        </p:nvSpPr>
        <p:spPr/>
        <p:txBody>
          <a:bodyPr/>
          <a:lstStyle/>
          <a:p>
            <a:pPr marL="0" lvl="1" indent="0">
              <a:buNone/>
            </a:pPr>
            <a:r>
              <a:rPr lang="en-US" sz="2800" dirty="0"/>
              <a:t>In the Management Portal add firewall rules</a:t>
            </a:r>
          </a:p>
        </p:txBody>
      </p:sp>
    </p:spTree>
    <p:extLst>
      <p:ext uri="{BB962C8B-B14F-4D97-AF65-F5344CB8AC3E}">
        <p14:creationId xmlns:p14="http://schemas.microsoft.com/office/powerpoint/2010/main" val="40158737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509" t="1182"/>
          <a:stretch/>
        </p:blipFill>
        <p:spPr>
          <a:xfrm>
            <a:off x="2893498" y="2667253"/>
            <a:ext cx="6405002" cy="2686547"/>
          </a:xfrm>
          <a:prstGeom prst="rect">
            <a:avLst/>
          </a:prstGeom>
          <a:noFill/>
          <a:ln w="9525">
            <a:noFill/>
            <a:miter lim="800000"/>
            <a:headEnd/>
            <a:tailEnd/>
          </a:ln>
          <a:effectLst>
            <a:outerShdw blurRad="50800" dist="25400" dir="2700000" algn="tl" rotWithShape="0">
              <a:prstClr val="black">
                <a:alpha val="20000"/>
              </a:prstClr>
            </a:outerShdw>
          </a:effectLst>
        </p:spPr>
      </p:pic>
      <p:sp>
        <p:nvSpPr>
          <p:cNvPr id="8" name="Rectangle 7"/>
          <p:cNvSpPr/>
          <p:nvPr/>
        </p:nvSpPr>
        <p:spPr>
          <a:xfrm>
            <a:off x="3893540" y="6098370"/>
            <a:ext cx="4404924" cy="523220"/>
          </a:xfrm>
          <a:prstGeom prst="rect">
            <a:avLst/>
          </a:prstGeom>
        </p:spPr>
        <p:txBody>
          <a:bodyPr wrap="none">
            <a:spAutoFit/>
          </a:bodyPr>
          <a:lstStyle/>
          <a:p>
            <a:pPr algn="ctr"/>
            <a:r>
              <a:rPr lang="en-US" sz="2800" dirty="0">
                <a:solidFill>
                  <a:schemeClr val="bg1"/>
                </a:solidFill>
                <a:latin typeface="+mj-lt"/>
              </a:rPr>
              <a:t>http://bit.ly/azurepowershell</a:t>
            </a:r>
          </a:p>
        </p:txBody>
      </p:sp>
      <p:sp>
        <p:nvSpPr>
          <p:cNvPr id="3" name="Title 2"/>
          <p:cNvSpPr>
            <a:spLocks noGrp="1"/>
          </p:cNvSpPr>
          <p:nvPr>
            <p:ph type="title"/>
          </p:nvPr>
        </p:nvSpPr>
        <p:spPr/>
        <p:txBody>
          <a:bodyPr/>
          <a:lstStyle/>
          <a:p>
            <a:r>
              <a:rPr lang="en-US" dirty="0"/>
              <a:t>Automate Server Provisioning</a:t>
            </a:r>
          </a:p>
        </p:txBody>
      </p:sp>
      <p:sp>
        <p:nvSpPr>
          <p:cNvPr id="4" name="Content Placeholder 3"/>
          <p:cNvSpPr>
            <a:spLocks noGrp="1"/>
          </p:cNvSpPr>
          <p:nvPr>
            <p:ph sz="quarter" idx="10"/>
          </p:nvPr>
        </p:nvSpPr>
        <p:spPr/>
        <p:txBody>
          <a:bodyPr/>
          <a:lstStyle/>
          <a:p>
            <a:pPr marL="0" lvl="1" indent="0">
              <a:buNone/>
            </a:pPr>
            <a:r>
              <a:rPr lang="en-US" sz="3600" dirty="0"/>
              <a:t>Microsoft Azure Platform PowerShell </a:t>
            </a:r>
            <a:r>
              <a:rPr lang="en-US" sz="3600" dirty="0" err="1"/>
              <a:t>cmdlets</a:t>
            </a:r>
            <a:endParaRPr lang="en-US" sz="3600" dirty="0"/>
          </a:p>
          <a:p>
            <a:endParaRPr lang="en-US" sz="3600" dirty="0"/>
          </a:p>
        </p:txBody>
      </p:sp>
    </p:spTree>
    <p:extLst>
      <p:ext uri="{BB962C8B-B14F-4D97-AF65-F5344CB8AC3E}">
        <p14:creationId xmlns:p14="http://schemas.microsoft.com/office/powerpoint/2010/main" val="272776782"/>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358655" y="2276926"/>
            <a:ext cx="9474687" cy="3810196"/>
          </a:xfrm>
          <a:prstGeom prst="rect">
            <a:avLst/>
          </a:prstGeom>
        </p:spPr>
      </p:pic>
      <p:sp>
        <p:nvSpPr>
          <p:cNvPr id="2" name="Rectangle 1"/>
          <p:cNvSpPr/>
          <p:nvPr/>
        </p:nvSpPr>
        <p:spPr>
          <a:xfrm>
            <a:off x="4190250" y="6098370"/>
            <a:ext cx="3811492" cy="523220"/>
          </a:xfrm>
          <a:prstGeom prst="rect">
            <a:avLst/>
          </a:prstGeom>
        </p:spPr>
        <p:txBody>
          <a:bodyPr wrap="none">
            <a:spAutoFit/>
          </a:bodyPr>
          <a:lstStyle/>
          <a:p>
            <a:pPr algn="ctr"/>
            <a:r>
              <a:rPr lang="en-US" sz="2800" dirty="0">
                <a:solidFill>
                  <a:schemeClr val="bg1"/>
                </a:solidFill>
                <a:latin typeface="+mj-lt"/>
              </a:rPr>
              <a:t>http://bit.ly/azurexplatcli</a:t>
            </a:r>
          </a:p>
        </p:txBody>
      </p:sp>
      <p:sp>
        <p:nvSpPr>
          <p:cNvPr id="3" name="Title 2"/>
          <p:cNvSpPr>
            <a:spLocks noGrp="1"/>
          </p:cNvSpPr>
          <p:nvPr>
            <p:ph type="title"/>
          </p:nvPr>
        </p:nvSpPr>
        <p:spPr/>
        <p:txBody>
          <a:bodyPr/>
          <a:lstStyle/>
          <a:p>
            <a:r>
              <a:rPr lang="en-US" dirty="0"/>
              <a:t>Automate Server Provisioning</a:t>
            </a:r>
          </a:p>
        </p:txBody>
      </p:sp>
      <p:sp>
        <p:nvSpPr>
          <p:cNvPr id="5" name="Content Placeholder 4"/>
          <p:cNvSpPr>
            <a:spLocks noGrp="1"/>
          </p:cNvSpPr>
          <p:nvPr>
            <p:ph sz="quarter" idx="10"/>
          </p:nvPr>
        </p:nvSpPr>
        <p:spPr/>
        <p:txBody>
          <a:bodyPr/>
          <a:lstStyle/>
          <a:p>
            <a:pPr marL="0" indent="0">
              <a:buNone/>
            </a:pPr>
            <a:r>
              <a:rPr lang="en-US" sz="3600" dirty="0">
                <a:latin typeface="+mn-lt"/>
              </a:rPr>
              <a:t>Azure Cross-Platform Command-Line Interface (</a:t>
            </a:r>
            <a:r>
              <a:rPr lang="en-US" sz="3600" dirty="0" err="1">
                <a:latin typeface="+mn-lt"/>
              </a:rPr>
              <a:t>xplat</a:t>
            </a:r>
            <a:r>
              <a:rPr lang="en-US" sz="3600" dirty="0">
                <a:latin typeface="+mn-lt"/>
              </a:rPr>
              <a:t>-cli)</a:t>
            </a:r>
          </a:p>
          <a:p>
            <a:pPr marL="0" indent="0">
              <a:buNone/>
            </a:pPr>
            <a:endParaRPr lang="en-US" sz="3600" dirty="0">
              <a:latin typeface="+mn-lt"/>
            </a:endParaRPr>
          </a:p>
        </p:txBody>
      </p:sp>
    </p:spTree>
    <p:extLst>
      <p:ext uri="{BB962C8B-B14F-4D97-AF65-F5344CB8AC3E}">
        <p14:creationId xmlns:p14="http://schemas.microsoft.com/office/powerpoint/2010/main" val="2799623372"/>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2248235283"/>
              </p:ext>
            </p:extLst>
          </p:nvPr>
        </p:nvGraphicFramePr>
        <p:xfrm>
          <a:off x="340517" y="1487468"/>
          <a:ext cx="11510966" cy="3936536"/>
        </p:xfrm>
        <a:graphic>
          <a:graphicData uri="http://schemas.openxmlformats.org/drawingml/2006/table">
            <a:tbl>
              <a:tblPr firstRow="1" bandRow="1">
                <a:tableStyleId>{21E4AEA4-8DFA-4A89-87EB-49C32662AFE0}</a:tableStyleId>
              </a:tblPr>
              <a:tblGrid>
                <a:gridCol w="1198567">
                  <a:extLst>
                    <a:ext uri="{9D8B030D-6E8A-4147-A177-3AD203B41FA5}">
                      <a16:colId xmlns:a16="http://schemas.microsoft.com/office/drawing/2014/main" val="20000"/>
                    </a:ext>
                  </a:extLst>
                </a:gridCol>
                <a:gridCol w="1674812">
                  <a:extLst>
                    <a:ext uri="{9D8B030D-6E8A-4147-A177-3AD203B41FA5}">
                      <a16:colId xmlns:a16="http://schemas.microsoft.com/office/drawing/2014/main" val="20001"/>
                    </a:ext>
                  </a:extLst>
                </a:gridCol>
                <a:gridCol w="2071688">
                  <a:extLst>
                    <a:ext uri="{9D8B030D-6E8A-4147-A177-3AD203B41FA5}">
                      <a16:colId xmlns:a16="http://schemas.microsoft.com/office/drawing/2014/main" val="20002"/>
                    </a:ext>
                  </a:extLst>
                </a:gridCol>
                <a:gridCol w="1016000">
                  <a:extLst>
                    <a:ext uri="{9D8B030D-6E8A-4147-A177-3AD203B41FA5}">
                      <a16:colId xmlns:a16="http://schemas.microsoft.com/office/drawing/2014/main" val="20003"/>
                    </a:ext>
                  </a:extLst>
                </a:gridCol>
                <a:gridCol w="1841500">
                  <a:extLst>
                    <a:ext uri="{9D8B030D-6E8A-4147-A177-3AD203B41FA5}">
                      <a16:colId xmlns:a16="http://schemas.microsoft.com/office/drawing/2014/main" val="20004"/>
                    </a:ext>
                  </a:extLst>
                </a:gridCol>
                <a:gridCol w="830658">
                  <a:extLst>
                    <a:ext uri="{9D8B030D-6E8A-4147-A177-3AD203B41FA5}">
                      <a16:colId xmlns:a16="http://schemas.microsoft.com/office/drawing/2014/main" val="20005"/>
                    </a:ext>
                  </a:extLst>
                </a:gridCol>
                <a:gridCol w="960042">
                  <a:extLst>
                    <a:ext uri="{9D8B030D-6E8A-4147-A177-3AD203B41FA5}">
                      <a16:colId xmlns:a16="http://schemas.microsoft.com/office/drawing/2014/main" val="20006"/>
                    </a:ext>
                  </a:extLst>
                </a:gridCol>
                <a:gridCol w="1917699">
                  <a:extLst>
                    <a:ext uri="{9D8B030D-6E8A-4147-A177-3AD203B41FA5}">
                      <a16:colId xmlns:a16="http://schemas.microsoft.com/office/drawing/2014/main" val="20007"/>
                    </a:ext>
                  </a:extLst>
                </a:gridCol>
              </a:tblGrid>
              <a:tr h="566310">
                <a:tc rowSpan="2">
                  <a:txBody>
                    <a:bodyPr/>
                    <a:lstStyle/>
                    <a:p>
                      <a:r>
                        <a:rPr lang="en-US" dirty="0"/>
                        <a:t>Service</a:t>
                      </a:r>
                      <a:r>
                        <a:rPr lang="en-US" baseline="0" dirty="0"/>
                        <a:t> Tier</a:t>
                      </a:r>
                      <a:endParaRPr lang="en-US" b="0" dirty="0">
                        <a:latin typeface="+mj-lt"/>
                      </a:endParaRPr>
                    </a:p>
                  </a:txBody>
                  <a:tcPr/>
                </a:tc>
                <a:tc rowSpan="2">
                  <a:txBody>
                    <a:bodyPr/>
                    <a:lstStyle/>
                    <a:p>
                      <a:pPr marL="0" algn="l" defTabSz="914400" rtl="0" eaLnBrk="1" latinLnBrk="0" hangingPunct="1"/>
                      <a:r>
                        <a:rPr lang="en-US" sz="1800" kern="1200" dirty="0"/>
                        <a:t>Performance Level</a:t>
                      </a:r>
                      <a:endParaRPr lang="en-US" sz="1800" b="0" kern="1200" dirty="0">
                        <a:solidFill>
                          <a:schemeClr val="lt1"/>
                        </a:solidFill>
                        <a:latin typeface="+mj-lt"/>
                        <a:ea typeface="+mn-ea"/>
                        <a:cs typeface="+mn-cs"/>
                      </a:endParaRPr>
                    </a:p>
                  </a:txBody>
                  <a:tcPr/>
                </a:tc>
                <a:tc rowSpan="2">
                  <a:txBody>
                    <a:bodyPr/>
                    <a:lstStyle/>
                    <a:p>
                      <a:pPr marL="0" algn="l" defTabSz="914400" rtl="0" eaLnBrk="1" latinLnBrk="0" hangingPunct="1"/>
                      <a:r>
                        <a:rPr lang="en-US" sz="1800" kern="1200" dirty="0"/>
                        <a:t>Common App Pattern</a:t>
                      </a:r>
                      <a:endParaRPr lang="en-US" sz="1800" b="0" kern="1200" dirty="0">
                        <a:solidFill>
                          <a:schemeClr val="lt1"/>
                        </a:solidFill>
                        <a:latin typeface="+mj-lt"/>
                        <a:ea typeface="+mn-ea"/>
                        <a:cs typeface="+mn-cs"/>
                      </a:endParaRPr>
                    </a:p>
                  </a:txBody>
                  <a:tcPr/>
                </a:tc>
                <a:tc gridSpan="3">
                  <a:txBody>
                    <a:bodyPr/>
                    <a:lstStyle/>
                    <a:p>
                      <a:pPr marL="0" algn="l" defTabSz="914400" rtl="0" eaLnBrk="1" latinLnBrk="0" hangingPunct="1"/>
                      <a:r>
                        <a:rPr lang="en-US" sz="1800" kern="1200" dirty="0"/>
                        <a:t>Performance</a:t>
                      </a:r>
                      <a:endParaRPr lang="en-US" sz="1800" b="0" kern="1200" dirty="0">
                        <a:solidFill>
                          <a:schemeClr val="lt1"/>
                        </a:solidFill>
                        <a:latin typeface="+mj-lt"/>
                        <a:ea typeface="+mn-ea"/>
                        <a:cs typeface="+mn-cs"/>
                      </a:endParaRPr>
                    </a:p>
                  </a:txBody>
                  <a:tcPr/>
                </a:tc>
                <a:tc hMerge="1">
                  <a:txBody>
                    <a:bodyPr/>
                    <a:lstStyle/>
                    <a:p>
                      <a:endParaRPr lang="en-US" dirty="0"/>
                    </a:p>
                  </a:txBody>
                  <a:tcPr/>
                </a:tc>
                <a:tc hMerge="1">
                  <a:txBody>
                    <a:bodyPr/>
                    <a:lstStyle/>
                    <a:p>
                      <a:endParaRPr lang="en-US" dirty="0"/>
                    </a:p>
                  </a:txBody>
                  <a:tcPr/>
                </a:tc>
                <a:tc gridSpan="2">
                  <a:txBody>
                    <a:bodyPr/>
                    <a:lstStyle/>
                    <a:p>
                      <a:pPr marL="0" algn="l" defTabSz="914400" rtl="0" eaLnBrk="1" latinLnBrk="0" hangingPunct="1"/>
                      <a:r>
                        <a:rPr lang="en-US" sz="1800" kern="1200" dirty="0"/>
                        <a:t>Business Continuity </a:t>
                      </a:r>
                      <a:endParaRPr lang="en-US" sz="1800" b="0" kern="1200" dirty="0">
                        <a:solidFill>
                          <a:schemeClr val="lt1"/>
                        </a:solidFill>
                        <a:latin typeface="+mj-lt"/>
                        <a:ea typeface="+mn-ea"/>
                        <a:cs typeface="+mn-cs"/>
                      </a:endParaRPr>
                    </a:p>
                  </a:txBody>
                  <a:tcPr/>
                </a:tc>
                <a:tc hMerge="1">
                  <a:txBody>
                    <a:bodyPr/>
                    <a:lstStyle/>
                    <a:p>
                      <a:endParaRPr lang="en-US" dirty="0"/>
                    </a:p>
                  </a:txBody>
                  <a:tcPr/>
                </a:tc>
                <a:extLst>
                  <a:ext uri="{0D108BD9-81ED-4DB2-BD59-A6C34878D82A}">
                    <a16:rowId xmlns:a16="http://schemas.microsoft.com/office/drawing/2014/main" val="10000"/>
                  </a:ext>
                </a:extLst>
              </a:tr>
              <a:tr h="718636">
                <a:tc vMerge="1">
                  <a:txBody>
                    <a:bodyPr/>
                    <a:lstStyle/>
                    <a:p>
                      <a:endParaRPr lang="en-US" dirty="0"/>
                    </a:p>
                  </a:txBody>
                  <a:tcPr/>
                </a:tc>
                <a:tc vMerge="1">
                  <a:txBody>
                    <a:bodyPr/>
                    <a:lstStyle/>
                    <a:p>
                      <a:endParaRPr lang="en-US" dirty="0"/>
                    </a:p>
                  </a:txBody>
                  <a:tcPr/>
                </a:tc>
                <a:tc vMerge="1">
                  <a:txBody>
                    <a:bodyPr/>
                    <a:lstStyle/>
                    <a:p>
                      <a:endParaRPr lang="en-US" dirty="0"/>
                    </a:p>
                  </a:txBody>
                  <a:tcPr/>
                </a:tc>
                <a:tc>
                  <a:txBody>
                    <a:bodyPr/>
                    <a:lstStyle/>
                    <a:p>
                      <a:r>
                        <a:rPr lang="en-US" b="1" dirty="0"/>
                        <a:t>Max DB Size</a:t>
                      </a:r>
                      <a:endParaRPr lang="en-US" b="1" dirty="0">
                        <a:solidFill>
                          <a:srgbClr val="005D7E"/>
                        </a:solidFill>
                        <a:latin typeface="+mj-lt"/>
                      </a:endParaRPr>
                    </a:p>
                  </a:txBody>
                  <a:tcPr>
                    <a:solidFill>
                      <a:schemeClr val="accent2">
                        <a:lumMod val="40000"/>
                        <a:lumOff val="60000"/>
                      </a:schemeClr>
                    </a:solidFill>
                  </a:tcPr>
                </a:tc>
                <a:tc>
                  <a:txBody>
                    <a:bodyPr/>
                    <a:lstStyle/>
                    <a:p>
                      <a:r>
                        <a:rPr lang="en-US" b="1" dirty="0"/>
                        <a:t>Transaction </a:t>
                      </a:r>
                      <a:r>
                        <a:rPr lang="en-US" b="1" dirty="0" err="1"/>
                        <a:t>Perf</a:t>
                      </a:r>
                      <a:r>
                        <a:rPr lang="en-US" b="1" dirty="0"/>
                        <a:t>. Objective</a:t>
                      </a:r>
                      <a:endParaRPr lang="en-US" b="1" dirty="0">
                        <a:solidFill>
                          <a:srgbClr val="005D7E"/>
                        </a:solidFill>
                        <a:latin typeface="+mj-lt"/>
                      </a:endParaRPr>
                    </a:p>
                  </a:txBody>
                  <a:tcPr>
                    <a:solidFill>
                      <a:schemeClr val="accent2">
                        <a:lumMod val="40000"/>
                        <a:lumOff val="60000"/>
                      </a:schemeClr>
                    </a:solidFill>
                  </a:tcPr>
                </a:tc>
                <a:tc>
                  <a:txBody>
                    <a:bodyPr/>
                    <a:lstStyle/>
                    <a:p>
                      <a:r>
                        <a:rPr lang="en-US" b="1" dirty="0"/>
                        <a:t>DTU</a:t>
                      </a:r>
                      <a:endParaRPr lang="en-US" b="1" dirty="0">
                        <a:solidFill>
                          <a:srgbClr val="005D7E"/>
                        </a:solidFill>
                        <a:latin typeface="+mj-lt"/>
                      </a:endParaRPr>
                    </a:p>
                  </a:txBody>
                  <a:tcPr>
                    <a:solidFill>
                      <a:schemeClr val="accent2">
                        <a:lumMod val="40000"/>
                        <a:lumOff val="60000"/>
                      </a:schemeClr>
                    </a:solidFill>
                  </a:tcPr>
                </a:tc>
                <a:tc>
                  <a:txBody>
                    <a:bodyPr/>
                    <a:lstStyle/>
                    <a:p>
                      <a:r>
                        <a:rPr lang="en-US" b="1" dirty="0"/>
                        <a:t>PITR</a:t>
                      </a:r>
                      <a:endParaRPr lang="en-US" b="1" dirty="0">
                        <a:solidFill>
                          <a:srgbClr val="005D7E"/>
                        </a:solidFill>
                        <a:latin typeface="+mj-lt"/>
                      </a:endParaRPr>
                    </a:p>
                  </a:txBody>
                  <a:tcPr>
                    <a:solidFill>
                      <a:schemeClr val="accent2">
                        <a:lumMod val="40000"/>
                        <a:lumOff val="60000"/>
                      </a:schemeClr>
                    </a:solidFill>
                  </a:tcPr>
                </a:tc>
                <a:tc>
                  <a:txBody>
                    <a:bodyPr/>
                    <a:lstStyle/>
                    <a:p>
                      <a:r>
                        <a:rPr lang="en-US" b="1" dirty="0"/>
                        <a:t>DR / GEO-Rep</a:t>
                      </a:r>
                      <a:endParaRPr lang="en-US" b="1" dirty="0">
                        <a:solidFill>
                          <a:srgbClr val="005D7E"/>
                        </a:solidFill>
                        <a:latin typeface="+mj-lt"/>
                      </a:endParaRPr>
                    </a:p>
                  </a:txBody>
                  <a:tcPr>
                    <a:solidFill>
                      <a:schemeClr val="accent2">
                        <a:lumMod val="40000"/>
                        <a:lumOff val="60000"/>
                      </a:schemeClr>
                    </a:solidFill>
                  </a:tcPr>
                </a:tc>
                <a:extLst>
                  <a:ext uri="{0D108BD9-81ED-4DB2-BD59-A6C34878D82A}">
                    <a16:rowId xmlns:a16="http://schemas.microsoft.com/office/drawing/2014/main" val="10001"/>
                  </a:ext>
                </a:extLst>
              </a:tr>
              <a:tr h="854541">
                <a:tc>
                  <a:txBody>
                    <a:bodyPr/>
                    <a:lstStyle/>
                    <a:p>
                      <a:r>
                        <a:rPr lang="en-US" dirty="0"/>
                        <a:t>Basic</a:t>
                      </a:r>
                      <a:endParaRPr lang="en-US" dirty="0">
                        <a:solidFill>
                          <a:srgbClr val="005D7E"/>
                        </a:solidFill>
                        <a:latin typeface="+mj-lt"/>
                      </a:endParaRPr>
                    </a:p>
                  </a:txBody>
                  <a:tcPr/>
                </a:tc>
                <a:tc>
                  <a:txBody>
                    <a:bodyPr/>
                    <a:lstStyle/>
                    <a:p>
                      <a:r>
                        <a:rPr lang="en-US" dirty="0"/>
                        <a:t>Basic</a:t>
                      </a:r>
                      <a:endParaRPr lang="en-US" dirty="0">
                        <a:solidFill>
                          <a:srgbClr val="005D7E"/>
                        </a:solidFill>
                        <a:latin typeface="+mj-lt"/>
                      </a:endParaRPr>
                    </a:p>
                  </a:txBody>
                  <a:tcPr/>
                </a:tc>
                <a:tc>
                  <a:txBody>
                    <a:bodyPr/>
                    <a:lstStyle/>
                    <a:p>
                      <a:r>
                        <a:rPr lang="en-US" sz="1600" dirty="0"/>
                        <a:t>Small</a:t>
                      </a:r>
                      <a:r>
                        <a:rPr lang="en-US" sz="1600" baseline="0" dirty="0"/>
                        <a:t> DB, SQL </a:t>
                      </a:r>
                      <a:r>
                        <a:rPr lang="en-US" sz="1600" baseline="0" dirty="0" err="1"/>
                        <a:t>opp</a:t>
                      </a:r>
                      <a:endParaRPr lang="en-US" dirty="0">
                        <a:solidFill>
                          <a:srgbClr val="005D7E"/>
                        </a:solidFill>
                        <a:latin typeface="+mj-lt"/>
                      </a:endParaRPr>
                    </a:p>
                  </a:txBody>
                  <a:tcPr/>
                </a:tc>
                <a:tc>
                  <a:txBody>
                    <a:bodyPr/>
                    <a:lstStyle/>
                    <a:p>
                      <a:r>
                        <a:rPr lang="en-US" dirty="0"/>
                        <a:t>2 GB</a:t>
                      </a:r>
                      <a:endParaRPr lang="en-US" dirty="0">
                        <a:solidFill>
                          <a:srgbClr val="005D7E"/>
                        </a:solidFill>
                        <a:latin typeface="+mj-lt"/>
                      </a:endParaRPr>
                    </a:p>
                  </a:txBody>
                  <a:tcPr/>
                </a:tc>
                <a:tc>
                  <a:txBody>
                    <a:bodyPr/>
                    <a:lstStyle/>
                    <a:p>
                      <a:r>
                        <a:rPr lang="en-US" dirty="0"/>
                        <a:t>Reliability</a:t>
                      </a:r>
                      <a:r>
                        <a:rPr lang="en-US" baseline="0" dirty="0"/>
                        <a:t> / Hr.</a:t>
                      </a:r>
                      <a:endParaRPr lang="en-US" dirty="0">
                        <a:solidFill>
                          <a:srgbClr val="005D7E"/>
                        </a:solidFill>
                        <a:latin typeface="+mj-lt"/>
                      </a:endParaRPr>
                    </a:p>
                  </a:txBody>
                  <a:tcPr/>
                </a:tc>
                <a:tc>
                  <a:txBody>
                    <a:bodyPr/>
                    <a:lstStyle/>
                    <a:p>
                      <a:r>
                        <a:rPr lang="en-US" dirty="0"/>
                        <a:t>5</a:t>
                      </a:r>
                      <a:endParaRPr lang="en-US" dirty="0">
                        <a:solidFill>
                          <a:srgbClr val="005D7E"/>
                        </a:solidFill>
                        <a:latin typeface="+mj-lt"/>
                      </a:endParaRPr>
                    </a:p>
                  </a:txBody>
                  <a:tcPr/>
                </a:tc>
                <a:tc>
                  <a:txBody>
                    <a:bodyPr/>
                    <a:lstStyle/>
                    <a:p>
                      <a:r>
                        <a:rPr lang="en-US" dirty="0"/>
                        <a:t>7 Days</a:t>
                      </a:r>
                      <a:endParaRPr lang="en-US" dirty="0">
                        <a:solidFill>
                          <a:srgbClr val="005D7E"/>
                        </a:solidFill>
                        <a:latin typeface="+mj-lt"/>
                      </a:endParaRPr>
                    </a:p>
                  </a:txBody>
                  <a:tcPr/>
                </a:tc>
                <a:tc>
                  <a:txBody>
                    <a:bodyPr/>
                    <a:lstStyle/>
                    <a:p>
                      <a:r>
                        <a:rPr lang="en-US" dirty="0"/>
                        <a:t>DB Copy + Manual Export</a:t>
                      </a:r>
                      <a:endParaRPr lang="en-US" dirty="0">
                        <a:solidFill>
                          <a:srgbClr val="005D7E"/>
                        </a:solidFill>
                        <a:latin typeface="+mj-lt"/>
                      </a:endParaRPr>
                    </a:p>
                  </a:txBody>
                  <a:tcPr/>
                </a:tc>
                <a:extLst>
                  <a:ext uri="{0D108BD9-81ED-4DB2-BD59-A6C34878D82A}">
                    <a16:rowId xmlns:a16="http://schemas.microsoft.com/office/drawing/2014/main" val="10002"/>
                  </a:ext>
                </a:extLst>
              </a:tr>
              <a:tr h="829178">
                <a:tc>
                  <a:txBody>
                    <a:bodyPr/>
                    <a:lstStyle/>
                    <a:p>
                      <a:r>
                        <a:rPr lang="en-US" dirty="0"/>
                        <a:t>Standard</a:t>
                      </a:r>
                      <a:endParaRPr lang="en-US" dirty="0">
                        <a:solidFill>
                          <a:srgbClr val="005D7E"/>
                        </a:solidFill>
                        <a:latin typeface="+mj-lt"/>
                      </a:endParaRPr>
                    </a:p>
                  </a:txBody>
                  <a:tcPr/>
                </a:tc>
                <a:tc>
                  <a:txBody>
                    <a:bodyPr/>
                    <a:lstStyle/>
                    <a:p>
                      <a:r>
                        <a:rPr lang="en-US" dirty="0"/>
                        <a:t>S0</a:t>
                      </a:r>
                      <a:br>
                        <a:rPr lang="en-US" dirty="0"/>
                      </a:br>
                      <a:r>
                        <a:rPr lang="en-US" dirty="0"/>
                        <a:t>S1</a:t>
                      </a:r>
                      <a:br>
                        <a:rPr lang="en-US" dirty="0"/>
                      </a:br>
                      <a:r>
                        <a:rPr lang="en-US" dirty="0"/>
                        <a:t>S2</a:t>
                      </a:r>
                      <a:endParaRPr lang="en-US" dirty="0">
                        <a:solidFill>
                          <a:srgbClr val="005D7E"/>
                        </a:solidFill>
                        <a:latin typeface="+mj-lt"/>
                      </a:endParaRPr>
                    </a:p>
                  </a:txBody>
                  <a:tcPr/>
                </a:tc>
                <a:tc>
                  <a:txBody>
                    <a:bodyPr/>
                    <a:lstStyle/>
                    <a:p>
                      <a:r>
                        <a:rPr lang="en-US" sz="1600" dirty="0" err="1"/>
                        <a:t>Wrkgp</a:t>
                      </a:r>
                      <a:r>
                        <a:rPr lang="en-US" sz="1600" dirty="0"/>
                        <a:t>/cloud</a:t>
                      </a:r>
                      <a:r>
                        <a:rPr lang="en-US" sz="1600" baseline="0" dirty="0"/>
                        <a:t> app, multiple concurrent  operations</a:t>
                      </a:r>
                      <a:endParaRPr lang="en-US" sz="1600" dirty="0">
                        <a:solidFill>
                          <a:srgbClr val="005D7E"/>
                        </a:solidFill>
                        <a:latin typeface="+mj-lt"/>
                      </a:endParaRPr>
                    </a:p>
                  </a:txBody>
                  <a:tcPr/>
                </a:tc>
                <a:tc>
                  <a:txBody>
                    <a:bodyPr/>
                    <a:lstStyle/>
                    <a:p>
                      <a:r>
                        <a:rPr lang="en-US" dirty="0"/>
                        <a:t>250 GB</a:t>
                      </a:r>
                      <a:endParaRPr lang="en-US" dirty="0">
                        <a:solidFill>
                          <a:srgbClr val="005D7E"/>
                        </a:solidFill>
                        <a:latin typeface="+mj-lt"/>
                      </a:endParaRPr>
                    </a:p>
                  </a:txBody>
                  <a:tcPr/>
                </a:tc>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dirty="0"/>
                        <a:t>Reliability</a:t>
                      </a:r>
                      <a:r>
                        <a:rPr lang="en-US" baseline="0" dirty="0"/>
                        <a:t> / Min.</a:t>
                      </a:r>
                      <a:endParaRPr lang="en-US" dirty="0">
                        <a:solidFill>
                          <a:srgbClr val="005D7E"/>
                        </a:solidFill>
                        <a:latin typeface="+mj-lt"/>
                      </a:endParaRPr>
                    </a:p>
                  </a:txBody>
                  <a:tcPr/>
                </a:tc>
                <a:tc>
                  <a:txBody>
                    <a:bodyPr/>
                    <a:lstStyle/>
                    <a:p>
                      <a:r>
                        <a:rPr lang="en-US" dirty="0"/>
                        <a:t>10</a:t>
                      </a:r>
                      <a:br>
                        <a:rPr lang="en-US" dirty="0"/>
                      </a:br>
                      <a:r>
                        <a:rPr lang="en-US" dirty="0"/>
                        <a:t>20</a:t>
                      </a:r>
                      <a:br>
                        <a:rPr lang="en-US" dirty="0"/>
                      </a:br>
                      <a:r>
                        <a:rPr lang="en-US" dirty="0"/>
                        <a:t>50</a:t>
                      </a:r>
                      <a:endParaRPr lang="en-US" dirty="0">
                        <a:solidFill>
                          <a:srgbClr val="005D7E"/>
                        </a:solidFill>
                        <a:latin typeface="+mj-lt"/>
                      </a:endParaRPr>
                    </a:p>
                  </a:txBody>
                  <a:tcPr/>
                </a:tc>
                <a:tc>
                  <a:txBody>
                    <a:bodyPr/>
                    <a:lstStyle/>
                    <a:p>
                      <a:r>
                        <a:rPr lang="en-US" dirty="0"/>
                        <a:t>14 Days</a:t>
                      </a:r>
                      <a:endParaRPr lang="en-US" dirty="0">
                        <a:solidFill>
                          <a:srgbClr val="005D7E"/>
                        </a:solidFill>
                        <a:latin typeface="+mj-lt"/>
                      </a:endParaRPr>
                    </a:p>
                  </a:txBody>
                  <a:tcPr/>
                </a:tc>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dirty="0"/>
                        <a:t>DB Copy + Manual Export</a:t>
                      </a:r>
                      <a:endParaRPr lang="en-US" dirty="0">
                        <a:solidFill>
                          <a:srgbClr val="005D7E"/>
                        </a:solidFill>
                        <a:latin typeface="+mj-lt"/>
                      </a:endParaRPr>
                    </a:p>
                  </a:txBody>
                  <a:tcPr/>
                </a:tc>
                <a:extLst>
                  <a:ext uri="{0D108BD9-81ED-4DB2-BD59-A6C34878D82A}">
                    <a16:rowId xmlns:a16="http://schemas.microsoft.com/office/drawing/2014/main" val="10003"/>
                  </a:ext>
                </a:extLst>
              </a:tr>
              <a:tr h="899032">
                <a:tc>
                  <a:txBody>
                    <a:bodyPr/>
                    <a:lstStyle/>
                    <a:p>
                      <a:r>
                        <a:rPr lang="en-US" dirty="0"/>
                        <a:t>Premium</a:t>
                      </a:r>
                      <a:endParaRPr lang="en-US" dirty="0">
                        <a:solidFill>
                          <a:srgbClr val="005D7E"/>
                        </a:solidFill>
                        <a:latin typeface="+mj-lt"/>
                      </a:endParaRPr>
                    </a:p>
                  </a:txBody>
                  <a:tcPr/>
                </a:tc>
                <a:tc>
                  <a:txBody>
                    <a:bodyPr/>
                    <a:lstStyle/>
                    <a:p>
                      <a:r>
                        <a:rPr lang="en-US" dirty="0"/>
                        <a:t>P1</a:t>
                      </a:r>
                      <a:br>
                        <a:rPr lang="en-US" baseline="0" dirty="0"/>
                      </a:br>
                      <a:r>
                        <a:rPr lang="en-US" baseline="0" dirty="0"/>
                        <a:t>P2</a:t>
                      </a:r>
                      <a:br>
                        <a:rPr lang="en-US" baseline="0" dirty="0"/>
                      </a:br>
                      <a:r>
                        <a:rPr lang="en-US" baseline="0" dirty="0"/>
                        <a:t>P3</a:t>
                      </a:r>
                      <a:endParaRPr lang="en-US" dirty="0">
                        <a:solidFill>
                          <a:srgbClr val="005D7E"/>
                        </a:solidFill>
                        <a:latin typeface="+mj-lt"/>
                      </a:endParaRPr>
                    </a:p>
                  </a:txBody>
                  <a:tcPr/>
                </a:tc>
                <a:tc>
                  <a:txBody>
                    <a:bodyPr/>
                    <a:lstStyle/>
                    <a:p>
                      <a:r>
                        <a:rPr lang="en-US" sz="1600" dirty="0"/>
                        <a:t>Mission</a:t>
                      </a:r>
                      <a:r>
                        <a:rPr lang="en-US" sz="1600" baseline="0" dirty="0"/>
                        <a:t> Critical, High volume, Many concurrent Users</a:t>
                      </a:r>
                      <a:endParaRPr lang="en-US" sz="1600" dirty="0">
                        <a:solidFill>
                          <a:srgbClr val="005D7E"/>
                        </a:solidFill>
                        <a:latin typeface="+mj-lt"/>
                      </a:endParaRPr>
                    </a:p>
                  </a:txBody>
                  <a:tcPr/>
                </a:tc>
                <a:tc>
                  <a:txBody>
                    <a:bodyPr/>
                    <a:lstStyle/>
                    <a:p>
                      <a:r>
                        <a:rPr lang="en-US" dirty="0"/>
                        <a:t>500 GB</a:t>
                      </a:r>
                      <a:endParaRPr lang="en-US" dirty="0">
                        <a:solidFill>
                          <a:srgbClr val="005D7E"/>
                        </a:solidFill>
                        <a:latin typeface="+mj-lt"/>
                      </a:endParaRPr>
                    </a:p>
                  </a:txBody>
                  <a:tcPr/>
                </a:tc>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dirty="0"/>
                        <a:t>Reliability</a:t>
                      </a:r>
                      <a:r>
                        <a:rPr lang="en-US" baseline="0" dirty="0"/>
                        <a:t> / sec.</a:t>
                      </a:r>
                      <a:endParaRPr lang="en-US" dirty="0">
                        <a:solidFill>
                          <a:srgbClr val="005D7E"/>
                        </a:solidFill>
                        <a:latin typeface="+mj-lt"/>
                      </a:endParaRPr>
                    </a:p>
                  </a:txBody>
                  <a:tcPr/>
                </a:tc>
                <a:tc>
                  <a:txBody>
                    <a:bodyPr/>
                    <a:lstStyle/>
                    <a:p>
                      <a:r>
                        <a:rPr lang="en-US" dirty="0"/>
                        <a:t>100</a:t>
                      </a:r>
                    </a:p>
                    <a:p>
                      <a:r>
                        <a:rPr lang="en-US" dirty="0"/>
                        <a:t>200</a:t>
                      </a:r>
                    </a:p>
                    <a:p>
                      <a:r>
                        <a:rPr lang="en-US" dirty="0"/>
                        <a:t>800</a:t>
                      </a:r>
                      <a:endParaRPr lang="en-US" dirty="0">
                        <a:solidFill>
                          <a:srgbClr val="005D7E"/>
                        </a:solidFill>
                        <a:latin typeface="+mj-lt"/>
                      </a:endParaRPr>
                    </a:p>
                  </a:txBody>
                  <a:tcPr/>
                </a:tc>
                <a:tc>
                  <a:txBody>
                    <a:bodyPr/>
                    <a:lstStyle/>
                    <a:p>
                      <a:r>
                        <a:rPr lang="en-US" dirty="0"/>
                        <a:t>35 Days</a:t>
                      </a:r>
                      <a:endParaRPr lang="en-US" dirty="0">
                        <a:solidFill>
                          <a:srgbClr val="005D7E"/>
                        </a:solidFill>
                        <a:latin typeface="+mj-lt"/>
                      </a:endParaRPr>
                    </a:p>
                  </a:txBody>
                  <a:tcPr/>
                </a:tc>
                <a:tc>
                  <a:txBody>
                    <a:bodyPr/>
                    <a:lstStyle/>
                    <a:p>
                      <a:r>
                        <a:rPr lang="en-US" dirty="0"/>
                        <a:t>Active Geo-replication</a:t>
                      </a:r>
                      <a:endParaRPr lang="en-US" dirty="0">
                        <a:solidFill>
                          <a:srgbClr val="005D7E"/>
                        </a:solidFill>
                        <a:latin typeface="+mj-lt"/>
                      </a:endParaRPr>
                    </a:p>
                  </a:txBody>
                  <a:tcPr/>
                </a:tc>
                <a:extLst>
                  <a:ext uri="{0D108BD9-81ED-4DB2-BD59-A6C34878D82A}">
                    <a16:rowId xmlns:a16="http://schemas.microsoft.com/office/drawing/2014/main" val="10004"/>
                  </a:ext>
                </a:extLst>
              </a:tr>
            </a:tbl>
          </a:graphicData>
        </a:graphic>
      </p:graphicFrame>
      <p:sp>
        <p:nvSpPr>
          <p:cNvPr id="4"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Selecting the right SQL Database edition</a:t>
            </a:r>
          </a:p>
        </p:txBody>
      </p:sp>
      <p:sp>
        <p:nvSpPr>
          <p:cNvPr id="5" name="Content Placeholder 2"/>
          <p:cNvSpPr txBox="1">
            <a:spLocks/>
          </p:cNvSpPr>
          <p:nvPr/>
        </p:nvSpPr>
        <p:spPr>
          <a:xfrm>
            <a:off x="0" y="6167717"/>
            <a:ext cx="12192000" cy="528918"/>
          </a:xfrm>
          <a:prstGeom prst="rect">
            <a:avLst/>
          </a:prstGeom>
        </p:spPr>
        <p:txBody>
          <a:bodyPr lIns="0" tIns="0" rIns="0" bIns="0" anchor="b"/>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ctr" defTabSz="914325">
              <a:spcBef>
                <a:spcPts val="2400"/>
              </a:spcBef>
              <a:buNone/>
            </a:pPr>
            <a:r>
              <a:rPr lang="en-US" spc="-51" dirty="0">
                <a:solidFill>
                  <a:schemeClr val="bg2"/>
                </a:solidFill>
                <a:latin typeface="+mj-lt"/>
              </a:rPr>
              <a:t>This information is subject to change over time.</a:t>
            </a:r>
          </a:p>
        </p:txBody>
      </p:sp>
    </p:spTree>
    <p:extLst>
      <p:ext uri="{BB962C8B-B14F-4D97-AF65-F5344CB8AC3E}">
        <p14:creationId xmlns:p14="http://schemas.microsoft.com/office/powerpoint/2010/main" val="31615255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idx="4294967295"/>
          </p:nvPr>
        </p:nvSpPr>
        <p:spPr>
          <a:xfrm>
            <a:off x="1157288" y="134938"/>
            <a:ext cx="11034712" cy="1876425"/>
          </a:xfrm>
          <a:prstGeom prst="rect">
            <a:avLst/>
          </a:prstGeom>
        </p:spPr>
        <p:txBody>
          <a:bodyPr>
            <a:normAutofit/>
          </a:bodyPr>
          <a:lstStyle/>
          <a:p>
            <a:r>
              <a:rPr lang="en-US" sz="6600" dirty="0">
                <a:solidFill>
                  <a:schemeClr val="bg2"/>
                </a:solidFill>
              </a:rPr>
              <a:t>Agenda</a:t>
            </a:r>
          </a:p>
        </p:txBody>
      </p:sp>
      <p:sp>
        <p:nvSpPr>
          <p:cNvPr id="6" name="Subtitle 5"/>
          <p:cNvSpPr>
            <a:spLocks noGrp="1"/>
          </p:cNvSpPr>
          <p:nvPr>
            <p:ph type="subTitle" idx="4294967295"/>
          </p:nvPr>
        </p:nvSpPr>
        <p:spPr>
          <a:xfrm>
            <a:off x="1004888" y="2155825"/>
            <a:ext cx="11187112" cy="4416425"/>
          </a:xfrm>
          <a:prstGeom prst="rect">
            <a:avLst/>
          </a:prstGeom>
        </p:spPr>
        <p:txBody>
          <a:bodyPr numCol="2">
            <a:noAutofit/>
          </a:bodyPr>
          <a:lstStyle/>
          <a:p>
            <a:pPr marL="571500" indent="-571500">
              <a:buClr>
                <a:srgbClr val="92D050"/>
              </a:buClr>
              <a:buFont typeface="Wingdings" panose="05000000000000000000" pitchFamily="2" charset="2"/>
              <a:buChar char="à"/>
            </a:pPr>
            <a:r>
              <a:rPr lang="en-US" sz="4000" dirty="0">
                <a:sym typeface="Wingdings" panose="05000000000000000000" pitchFamily="2" charset="2"/>
              </a:rPr>
              <a:t>SQL Database</a:t>
            </a:r>
          </a:p>
          <a:p>
            <a:pPr marL="571500" indent="-571500">
              <a:buClr>
                <a:srgbClr val="92D050"/>
              </a:buClr>
              <a:buFont typeface="Wingdings" panose="05000000000000000000" pitchFamily="2" charset="2"/>
              <a:buChar char="à"/>
            </a:pPr>
            <a:r>
              <a:rPr lang="en-US" sz="4000" dirty="0">
                <a:solidFill>
                  <a:schemeClr val="bg1"/>
                </a:solidFill>
                <a:latin typeface="+mj-lt"/>
                <a:sym typeface="Wingdings" panose="05000000000000000000" pitchFamily="2" charset="2"/>
              </a:rPr>
              <a:t>SQL Server VM</a:t>
            </a:r>
          </a:p>
          <a:p>
            <a:pPr marL="571500" indent="-571500">
              <a:buClr>
                <a:srgbClr val="92D050"/>
              </a:buClr>
              <a:buFont typeface="Wingdings" panose="05000000000000000000" pitchFamily="2" charset="2"/>
              <a:buChar char="à"/>
            </a:pPr>
            <a:r>
              <a:rPr lang="en-US" sz="4000" dirty="0" err="1">
                <a:sym typeface="Wingdings" panose="05000000000000000000" pitchFamily="2" charset="2"/>
              </a:rPr>
              <a:t>DocumentDB</a:t>
            </a:r>
            <a:endParaRPr lang="en-US" sz="4000" dirty="0">
              <a:sym typeface="Wingdings" panose="05000000000000000000" pitchFamily="2" charset="2"/>
            </a:endParaRPr>
          </a:p>
          <a:p>
            <a:pPr marL="571500" indent="-571500">
              <a:buClr>
                <a:srgbClr val="92D050"/>
              </a:buClr>
              <a:buFont typeface="Wingdings" panose="05000000000000000000" pitchFamily="2" charset="2"/>
              <a:buChar char="à"/>
            </a:pPr>
            <a:endParaRPr lang="en-US" sz="4000" dirty="0">
              <a:sym typeface="Wingdings" panose="05000000000000000000" pitchFamily="2" charset="2"/>
            </a:endParaRPr>
          </a:p>
          <a:p>
            <a:pPr marL="571500" indent="-571500">
              <a:buClr>
                <a:srgbClr val="92D050"/>
              </a:buClr>
              <a:buFont typeface="Wingdings" panose="05000000000000000000" pitchFamily="2" charset="2"/>
              <a:buChar char="à"/>
            </a:pPr>
            <a:endParaRPr lang="en-US" sz="4000" dirty="0">
              <a:sym typeface="Wingdings" panose="05000000000000000000" pitchFamily="2" charset="2"/>
            </a:endParaRPr>
          </a:p>
          <a:p>
            <a:pPr marL="571500" indent="-571500">
              <a:buClr>
                <a:srgbClr val="92D050"/>
              </a:buClr>
              <a:buFont typeface="Wingdings" panose="05000000000000000000" pitchFamily="2" charset="2"/>
              <a:buChar char="à"/>
            </a:pPr>
            <a:endParaRPr lang="en-US" sz="4000" dirty="0">
              <a:sym typeface="Wingdings" panose="05000000000000000000" pitchFamily="2" charset="2"/>
            </a:endParaRPr>
          </a:p>
          <a:p>
            <a:pPr marL="0" indent="0">
              <a:buClr>
                <a:srgbClr val="92D050"/>
              </a:buClr>
              <a:buNone/>
            </a:pPr>
            <a:endParaRPr lang="en-US" sz="4000" dirty="0">
              <a:solidFill>
                <a:schemeClr val="bg1"/>
              </a:solidFill>
              <a:latin typeface="+mj-lt"/>
              <a:sym typeface="Wingdings" panose="05000000000000000000" pitchFamily="2" charset="2"/>
            </a:endParaRPr>
          </a:p>
          <a:p>
            <a:pPr marL="0" indent="0">
              <a:buClr>
                <a:srgbClr val="92D050"/>
              </a:buClr>
              <a:buNone/>
            </a:pPr>
            <a:endParaRPr lang="en-US" sz="4000" dirty="0">
              <a:sym typeface="Wingdings" panose="05000000000000000000" pitchFamily="2" charset="2"/>
            </a:endParaRPr>
          </a:p>
        </p:txBody>
      </p:sp>
    </p:spTree>
    <p:extLst>
      <p:ext uri="{BB962C8B-B14F-4D97-AF65-F5344CB8AC3E}">
        <p14:creationId xmlns:p14="http://schemas.microsoft.com/office/powerpoint/2010/main" val="1467015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p:cNvSpPr txBox="1">
            <a:spLocks/>
          </p:cNvSpPr>
          <p:nvPr/>
        </p:nvSpPr>
        <p:spPr>
          <a:xfrm>
            <a:off x="0" y="0"/>
            <a:ext cx="12191999" cy="6858000"/>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823500" lvl="1" indent="-571500" defTabSz="914325">
              <a:spcBef>
                <a:spcPts val="1200"/>
              </a:spcBef>
              <a:buFont typeface="Wingdings" panose="05000000000000000000" pitchFamily="2" charset="2"/>
              <a:buChar char="§"/>
            </a:pPr>
            <a:r>
              <a:rPr lang="en-US" sz="4000" spc="-51" dirty="0">
                <a:solidFill>
                  <a:schemeClr val="bg2"/>
                </a:solidFill>
                <a:latin typeface="+mj-lt"/>
              </a:rPr>
              <a:t>Auto backups, transactional logs every 5 min</a:t>
            </a:r>
          </a:p>
          <a:p>
            <a:pPr marL="823500" lvl="1" indent="-571500" defTabSz="914325">
              <a:spcBef>
                <a:spcPts val="1200"/>
              </a:spcBef>
              <a:buFont typeface="Wingdings" panose="05000000000000000000" pitchFamily="2" charset="2"/>
              <a:buChar char="§"/>
            </a:pPr>
            <a:r>
              <a:rPr lang="en-US" sz="4000" spc="-51" dirty="0">
                <a:solidFill>
                  <a:schemeClr val="bg2"/>
                </a:solidFill>
                <a:latin typeface="+mj-lt"/>
              </a:rPr>
              <a:t>Backups in Azure Storage and geo-replicated </a:t>
            </a:r>
          </a:p>
          <a:p>
            <a:pPr marL="823500" lvl="1" indent="-571500" defTabSz="914325">
              <a:spcBef>
                <a:spcPts val="1200"/>
              </a:spcBef>
              <a:buFont typeface="Wingdings" panose="05000000000000000000" pitchFamily="2" charset="2"/>
              <a:buChar char="§"/>
            </a:pPr>
            <a:r>
              <a:rPr lang="en-US" sz="4000" spc="-51" dirty="0">
                <a:solidFill>
                  <a:schemeClr val="bg2"/>
                </a:solidFill>
                <a:latin typeface="+mj-lt"/>
              </a:rPr>
              <a:t>Creates a side-by-side copy, non-disruptive</a:t>
            </a:r>
          </a:p>
          <a:p>
            <a:pPr marL="823500" lvl="1" indent="-571500" defTabSz="914325">
              <a:spcBef>
                <a:spcPts val="1200"/>
              </a:spcBef>
              <a:buFont typeface="Wingdings" panose="05000000000000000000" pitchFamily="2" charset="2"/>
              <a:buChar char="§"/>
            </a:pPr>
            <a:r>
              <a:rPr lang="en-US" sz="4000" spc="-51" dirty="0">
                <a:solidFill>
                  <a:schemeClr val="bg2"/>
                </a:solidFill>
                <a:latin typeface="+mj-lt"/>
              </a:rPr>
              <a:t>Backups retention policy: 7, 14 or 35 days</a:t>
            </a:r>
          </a:p>
          <a:p>
            <a:pPr marL="823500" lvl="1" indent="-571500" defTabSz="914325">
              <a:spcBef>
                <a:spcPts val="1200"/>
              </a:spcBef>
              <a:buFont typeface="Wingdings" panose="05000000000000000000" pitchFamily="2" charset="2"/>
              <a:buChar char="§"/>
            </a:pPr>
            <a:r>
              <a:rPr lang="en-US" sz="4000" spc="-51" dirty="0">
                <a:solidFill>
                  <a:schemeClr val="bg2"/>
                </a:solidFill>
                <a:latin typeface="+mj-lt"/>
              </a:rPr>
              <a:t>Automated export of logical backups for long-term backup protection</a:t>
            </a:r>
          </a:p>
        </p:txBody>
      </p:sp>
      <p:sp>
        <p:nvSpPr>
          <p:cNvPr id="6"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Point-in-time restore - </a:t>
            </a:r>
            <a:r>
              <a:rPr lang="en-US" spc="-51" dirty="0">
                <a:solidFill>
                  <a:schemeClr val="bg2"/>
                </a:solidFill>
              </a:rPr>
              <a:t>“oops recovery”</a:t>
            </a:r>
            <a:endParaRPr lang="en-US" dirty="0"/>
          </a:p>
        </p:txBody>
      </p:sp>
    </p:spTree>
    <p:extLst>
      <p:ext uri="{BB962C8B-B14F-4D97-AF65-F5344CB8AC3E}">
        <p14:creationId xmlns:p14="http://schemas.microsoft.com/office/powerpoint/2010/main" val="3015649352"/>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a:grpSpLocks noChangeAspect="1"/>
          </p:cNvGrpSpPr>
          <p:nvPr/>
        </p:nvGrpSpPr>
        <p:grpSpPr>
          <a:xfrm>
            <a:off x="9904952" y="4627850"/>
            <a:ext cx="1870173" cy="1371600"/>
            <a:chOff x="4602527" y="2052785"/>
            <a:chExt cx="2986946" cy="2752430"/>
          </a:xfrm>
        </p:grpSpPr>
        <p:pic>
          <p:nvPicPr>
            <p:cNvPr id="5" name="Picture 4"/>
            <p:cNvPicPr>
              <a:picLocks noChangeAspect="1"/>
            </p:cNvPicPr>
            <p:nvPr/>
          </p:nvPicPr>
          <p:blipFill>
            <a:blip r:embed="rId3"/>
            <a:stretch>
              <a:fillRect/>
            </a:stretch>
          </p:blipFill>
          <p:spPr>
            <a:xfrm>
              <a:off x="4602527" y="2052785"/>
              <a:ext cx="2986946" cy="2752430"/>
            </a:xfrm>
            <a:prstGeom prst="rect">
              <a:avLst/>
            </a:prstGeom>
          </p:spPr>
        </p:pic>
        <p:pic>
          <p:nvPicPr>
            <p:cNvPr id="6" name="Picture 5"/>
            <p:cNvPicPr>
              <a:picLocks noChangeAspect="1"/>
            </p:cNvPicPr>
            <p:nvPr/>
          </p:nvPicPr>
          <p:blipFill>
            <a:blip r:embed="rId4"/>
            <a:stretch>
              <a:fillRect/>
            </a:stretch>
          </p:blipFill>
          <p:spPr>
            <a:xfrm>
              <a:off x="5526374" y="2386318"/>
              <a:ext cx="1139252" cy="1499882"/>
            </a:xfrm>
            <a:prstGeom prst="rect">
              <a:avLst/>
            </a:prstGeom>
          </p:spPr>
        </p:pic>
      </p:grpSp>
      <p:sp>
        <p:nvSpPr>
          <p:cNvPr id="2" name="Title 1"/>
          <p:cNvSpPr>
            <a:spLocks noGrp="1"/>
          </p:cNvSpPr>
          <p:nvPr>
            <p:ph type="ctrTitle"/>
          </p:nvPr>
        </p:nvSpPr>
        <p:spPr/>
        <p:txBody>
          <a:bodyPr/>
          <a:lstStyle/>
          <a:p>
            <a:r>
              <a:rPr lang="en-US" dirty="0"/>
              <a:t>SQL Server VM</a:t>
            </a:r>
          </a:p>
        </p:txBody>
      </p:sp>
    </p:spTree>
    <p:extLst>
      <p:ext uri="{BB962C8B-B14F-4D97-AF65-F5344CB8AC3E}">
        <p14:creationId xmlns:p14="http://schemas.microsoft.com/office/powerpoint/2010/main" val="2233908090"/>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dirty="0"/>
              <a:t>Run SQL on VM</a:t>
            </a:r>
          </a:p>
        </p:txBody>
      </p:sp>
      <p:sp>
        <p:nvSpPr>
          <p:cNvPr id="4" name="Content Placeholder 3"/>
          <p:cNvSpPr>
            <a:spLocks noGrp="1"/>
          </p:cNvSpPr>
          <p:nvPr>
            <p:ph sz="quarter" idx="10"/>
          </p:nvPr>
        </p:nvSpPr>
        <p:spPr/>
        <p:txBody>
          <a:bodyPr/>
          <a:lstStyle/>
          <a:p>
            <a:pPr marL="252000">
              <a:spcBef>
                <a:spcPts val="2400"/>
              </a:spcBef>
            </a:pPr>
            <a:r>
              <a:rPr lang="en-US" sz="3600" dirty="0"/>
              <a:t>Run any SQL product on cloud VM </a:t>
            </a:r>
          </a:p>
          <a:p>
            <a:pPr marL="252000">
              <a:spcBef>
                <a:spcPts val="2400"/>
              </a:spcBef>
            </a:pPr>
            <a:r>
              <a:rPr lang="en-US" sz="3600" dirty="0"/>
              <a:t>Support for SQL Server, Oracle, </a:t>
            </a:r>
            <a:r>
              <a:rPr lang="en-US" sz="3600" dirty="0" err="1"/>
              <a:t>MySql</a:t>
            </a:r>
            <a:endParaRPr lang="en-US" sz="3600" dirty="0"/>
          </a:p>
          <a:p>
            <a:pPr marL="252000">
              <a:spcBef>
                <a:spcPts val="2400"/>
              </a:spcBef>
            </a:pPr>
            <a:r>
              <a:rPr lang="en-US" sz="3600" dirty="0"/>
              <a:t>Ready to go VM images available in Gallery</a:t>
            </a:r>
          </a:p>
          <a:p>
            <a:pPr marL="252000">
              <a:spcBef>
                <a:spcPts val="2400"/>
              </a:spcBef>
            </a:pPr>
            <a:r>
              <a:rPr lang="en-US" sz="3600" dirty="0"/>
              <a:t>Persistent storage using attached disk in blob storage</a:t>
            </a:r>
          </a:p>
          <a:p>
            <a:pPr marL="252000">
              <a:spcBef>
                <a:spcPts val="2400"/>
              </a:spcBef>
            </a:pPr>
            <a:r>
              <a:rPr lang="en-US" sz="3600" dirty="0"/>
              <a:t>Has all the benefits and powers of VMs combined with the full features of a SQL Engine</a:t>
            </a:r>
          </a:p>
        </p:txBody>
      </p:sp>
    </p:spTree>
    <p:extLst>
      <p:ext uri="{BB962C8B-B14F-4D97-AF65-F5344CB8AC3E}">
        <p14:creationId xmlns:p14="http://schemas.microsoft.com/office/powerpoint/2010/main" val="638734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710" y="295279"/>
            <a:ext cx="5723377" cy="923922"/>
          </a:xfrm>
          <a:prstGeom prst="rect">
            <a:avLst/>
          </a:prstGeom>
        </p:spPr>
        <p:txBody>
          <a:bodyPr>
            <a:normAutofit/>
          </a:bodyPr>
          <a:lstStyle/>
          <a:p>
            <a:pPr marL="72000"/>
            <a:r>
              <a:rPr lang="en-US" dirty="0"/>
              <a:t>SQL Database</a:t>
            </a:r>
          </a:p>
        </p:txBody>
      </p:sp>
      <p:sp>
        <p:nvSpPr>
          <p:cNvPr id="7" name="Rectangle 6"/>
          <p:cNvSpPr/>
          <p:nvPr/>
        </p:nvSpPr>
        <p:spPr bwMode="auto">
          <a:xfrm>
            <a:off x="143435" y="1514479"/>
            <a:ext cx="5854652" cy="53435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91440" rIns="91436" bIns="45718" numCol="1" rtlCol="0" anchor="t" anchorCtr="0" compatLnSpc="1">
            <a:prstTxWarp prst="textNoShape">
              <a:avLst/>
            </a:prstTxWarp>
          </a:bodyPr>
          <a:lstStyle/>
          <a:p>
            <a:pPr marL="72000" defTabSz="914099" fontAlgn="base">
              <a:spcBef>
                <a:spcPct val="0"/>
              </a:spcBef>
              <a:spcAft>
                <a:spcPts val="1800"/>
              </a:spcAft>
            </a:pPr>
            <a:r>
              <a:rPr lang="en-US" sz="3200" dirty="0">
                <a:gradFill>
                  <a:gsLst>
                    <a:gs pos="0">
                      <a:srgbClr val="FFFFFF"/>
                    </a:gs>
                    <a:gs pos="100000">
                      <a:srgbClr val="FFFFFF"/>
                    </a:gs>
                  </a:gsLst>
                  <a:lin ang="5400000" scaled="0"/>
                </a:gradFill>
                <a:latin typeface="+mj-lt"/>
              </a:rPr>
              <a:t>When you want reduced overhead and possibly need elastic scale.</a:t>
            </a:r>
          </a:p>
          <a:p>
            <a:pPr marL="72000" defTabSz="914099" fontAlgn="base">
              <a:spcBef>
                <a:spcPct val="0"/>
              </a:spcBef>
              <a:spcAft>
                <a:spcPts val="1800"/>
              </a:spcAft>
            </a:pPr>
            <a:r>
              <a:rPr lang="en-US" sz="3200" dirty="0">
                <a:gradFill>
                  <a:gsLst>
                    <a:gs pos="0">
                      <a:srgbClr val="FFFFFF"/>
                    </a:gs>
                    <a:gs pos="100000">
                      <a:srgbClr val="FFFFFF"/>
                    </a:gs>
                  </a:gsLst>
                  <a:lin ang="5400000" scaled="0"/>
                </a:gradFill>
                <a:latin typeface="+mj-lt"/>
              </a:rPr>
              <a:t>Customer does not want to add additional IT resources for support and maintenance.</a:t>
            </a:r>
          </a:p>
          <a:p>
            <a:pPr marL="72000" defTabSz="914099" fontAlgn="base">
              <a:spcBef>
                <a:spcPct val="0"/>
              </a:spcBef>
              <a:spcAft>
                <a:spcPts val="1800"/>
              </a:spcAft>
            </a:pPr>
            <a:r>
              <a:rPr lang="en-US" sz="3200" dirty="0">
                <a:gradFill>
                  <a:gsLst>
                    <a:gs pos="0">
                      <a:srgbClr val="FFFFFF"/>
                    </a:gs>
                    <a:gs pos="100000">
                      <a:srgbClr val="FFFFFF"/>
                    </a:gs>
                  </a:gsLst>
                  <a:lin ang="5400000" scaled="0"/>
                </a:gradFill>
                <a:latin typeface="+mj-lt"/>
              </a:rPr>
              <a:t>Avoiding CAPEX and OPEX.</a:t>
            </a:r>
          </a:p>
        </p:txBody>
      </p:sp>
      <p:sp>
        <p:nvSpPr>
          <p:cNvPr id="9" name="Rectangle 8"/>
          <p:cNvSpPr/>
          <p:nvPr/>
        </p:nvSpPr>
        <p:spPr bwMode="auto">
          <a:xfrm>
            <a:off x="6329082" y="1514479"/>
            <a:ext cx="5665694" cy="53435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91440" rIns="91436" bIns="45718" numCol="1" rtlCol="0" anchor="t" anchorCtr="0" compatLnSpc="1">
            <a:prstTxWarp prst="textNoShape">
              <a:avLst/>
            </a:prstTxWarp>
          </a:bodyPr>
          <a:lstStyle/>
          <a:p>
            <a:pPr defTabSz="914099" fontAlgn="base">
              <a:spcBef>
                <a:spcPct val="0"/>
              </a:spcBef>
              <a:spcAft>
                <a:spcPts val="1800"/>
              </a:spcAft>
            </a:pPr>
            <a:r>
              <a:rPr lang="en-US" sz="3200" dirty="0">
                <a:gradFill>
                  <a:gsLst>
                    <a:gs pos="0">
                      <a:srgbClr val="FFFFFF"/>
                    </a:gs>
                    <a:gs pos="100000">
                      <a:srgbClr val="FFFFFF"/>
                    </a:gs>
                  </a:gsLst>
                  <a:lin ang="5400000" scaled="0"/>
                </a:gradFill>
                <a:latin typeface="+mj-lt"/>
              </a:rPr>
              <a:t>Existing applications which requires full box product functionality.</a:t>
            </a:r>
          </a:p>
          <a:p>
            <a:pPr defTabSz="914099" fontAlgn="base">
              <a:spcBef>
                <a:spcPct val="0"/>
              </a:spcBef>
              <a:spcAft>
                <a:spcPts val="1800"/>
              </a:spcAft>
            </a:pPr>
            <a:r>
              <a:rPr lang="en-US" sz="3200" dirty="0">
                <a:gradFill>
                  <a:gsLst>
                    <a:gs pos="0">
                      <a:srgbClr val="FFFFFF"/>
                    </a:gs>
                    <a:gs pos="100000">
                      <a:srgbClr val="FFFFFF"/>
                    </a:gs>
                  </a:gsLst>
                  <a:lin ang="5400000" scaled="0"/>
                </a:gradFill>
                <a:latin typeface="+mj-lt"/>
              </a:rPr>
              <a:t>Customer has ecosystem of IT resources for support and maintenance.</a:t>
            </a:r>
          </a:p>
          <a:p>
            <a:pPr defTabSz="914099" fontAlgn="base">
              <a:spcBef>
                <a:spcPct val="0"/>
              </a:spcBef>
              <a:spcAft>
                <a:spcPts val="1800"/>
              </a:spcAft>
            </a:pPr>
            <a:r>
              <a:rPr lang="en-US" sz="3200" dirty="0">
                <a:gradFill>
                  <a:gsLst>
                    <a:gs pos="0">
                      <a:srgbClr val="FFFFFF"/>
                    </a:gs>
                    <a:gs pos="100000">
                      <a:srgbClr val="FFFFFF"/>
                    </a:gs>
                  </a:gsLst>
                  <a:lin ang="5400000" scaled="0"/>
                </a:gradFill>
                <a:latin typeface="+mj-lt"/>
              </a:rPr>
              <a:t>Removing CAPEX.</a:t>
            </a:r>
          </a:p>
        </p:txBody>
      </p:sp>
      <p:sp>
        <p:nvSpPr>
          <p:cNvPr id="10" name="Title 1"/>
          <p:cNvSpPr txBox="1">
            <a:spLocks/>
          </p:cNvSpPr>
          <p:nvPr/>
        </p:nvSpPr>
        <p:spPr>
          <a:xfrm>
            <a:off x="6096000" y="295279"/>
            <a:ext cx="5723377" cy="923922"/>
          </a:xfrm>
          <a:prstGeom prst="rect">
            <a:avLst/>
          </a:prstGeom>
        </p:spPr>
        <p:txBody>
          <a:bodyPr>
            <a:normAutofit/>
          </a:bodyPr>
          <a:lstStyle>
            <a:lvl1pPr algn="l" defTabSz="914180" rtl="0" eaLnBrk="1" latinLnBrk="0" hangingPunct="1">
              <a:lnSpc>
                <a:spcPct val="90000"/>
              </a:lnSpc>
              <a:spcBef>
                <a:spcPct val="0"/>
              </a:spcBef>
              <a:buNone/>
              <a:defRPr lang="en-US" sz="5200" b="0" kern="1200" cap="none" spc="-100" baseline="0">
                <a:ln w="3175">
                  <a:noFill/>
                </a:ln>
                <a:solidFill>
                  <a:schemeClr val="tx1"/>
                </a:solidFill>
                <a:effectLst/>
                <a:latin typeface="+mj-lt"/>
                <a:ea typeface="+mn-ea"/>
                <a:cs typeface="Segoe UI" pitchFamily="34" charset="0"/>
              </a:defRPr>
            </a:lvl1pPr>
          </a:lstStyle>
          <a:p>
            <a:pPr marL="72000"/>
            <a:r>
              <a:rPr lang="en-US" dirty="0"/>
              <a:t>SQL </a:t>
            </a:r>
            <a:r>
              <a:rPr lang="en-US" dirty="0" err="1"/>
              <a:t>IaaS</a:t>
            </a:r>
            <a:endParaRPr lang="en-US" dirty="0"/>
          </a:p>
        </p:txBody>
      </p:sp>
      <p:cxnSp>
        <p:nvCxnSpPr>
          <p:cNvPr id="11" name="Straight Connector 10"/>
          <p:cNvCxnSpPr/>
          <p:nvPr/>
        </p:nvCxnSpPr>
        <p:spPr>
          <a:xfrm>
            <a:off x="6096000" y="1622324"/>
            <a:ext cx="0" cy="5235677"/>
          </a:xfrm>
          <a:prstGeom prst="line">
            <a:avLst/>
          </a:prstGeom>
          <a:ln w="57150">
            <a:solidFill>
              <a:schemeClr val="bg1"/>
            </a:solidFill>
            <a:prstDash val="dash"/>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294005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10323445" y="4627850"/>
            <a:ext cx="1033185" cy="1371600"/>
          </a:xfrm>
          <a:prstGeom prst="rect">
            <a:avLst/>
          </a:prstGeom>
        </p:spPr>
      </p:pic>
      <p:sp>
        <p:nvSpPr>
          <p:cNvPr id="2" name="Title 1"/>
          <p:cNvSpPr>
            <a:spLocks noGrp="1"/>
          </p:cNvSpPr>
          <p:nvPr>
            <p:ph type="ctrTitle"/>
          </p:nvPr>
        </p:nvSpPr>
        <p:spPr/>
        <p:txBody>
          <a:bodyPr/>
          <a:lstStyle/>
          <a:p>
            <a:r>
              <a:rPr lang="en-US" dirty="0" err="1"/>
              <a:t>DocumentDB</a:t>
            </a:r>
            <a:endParaRPr lang="en-US" dirty="0"/>
          </a:p>
        </p:txBody>
      </p:sp>
    </p:spTree>
    <p:extLst>
      <p:ext uri="{BB962C8B-B14F-4D97-AF65-F5344CB8AC3E}">
        <p14:creationId xmlns:p14="http://schemas.microsoft.com/office/powerpoint/2010/main" val="4064718912"/>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prstGeom prst="rect">
            <a:avLst/>
          </a:prstGeom>
        </p:spPr>
        <p:txBody>
          <a:bodyPr>
            <a:noAutofit/>
          </a:bodyPr>
          <a:lstStyle/>
          <a:p>
            <a:pPr marL="0" algn="ctr"/>
            <a:r>
              <a:rPr lang="en-US" sz="6000" dirty="0"/>
              <a:t>Fully managed, scalable JSON document database service</a:t>
            </a:r>
          </a:p>
        </p:txBody>
      </p:sp>
    </p:spTree>
    <p:extLst>
      <p:ext uri="{BB962C8B-B14F-4D97-AF65-F5344CB8AC3E}">
        <p14:creationId xmlns:p14="http://schemas.microsoft.com/office/powerpoint/2010/main" val="711032367"/>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394212" y="339711"/>
            <a:ext cx="12201525" cy="812800"/>
          </a:xfrm>
          <a:prstGeom prst="rect">
            <a:avLst/>
          </a:prstGeom>
        </p:spPr>
        <p:txBody>
          <a:bodyPr/>
          <a:lstStyle/>
          <a:p>
            <a:r>
              <a:rPr lang="en-US" sz="3200" spc="-75" dirty="0">
                <a:solidFill>
                  <a:srgbClr val="505050"/>
                </a:solidFill>
                <a:latin typeface="Segoe UI Light"/>
                <a:cs typeface="Segoe UI Light"/>
              </a:rPr>
              <a:t>Microsoft Azure Data Services</a:t>
            </a:r>
          </a:p>
        </p:txBody>
      </p:sp>
      <p:sp>
        <p:nvSpPr>
          <p:cNvPr id="52" name="Rectangle 51"/>
          <p:cNvSpPr/>
          <p:nvPr/>
        </p:nvSpPr>
        <p:spPr bwMode="auto">
          <a:xfrm>
            <a:off x="394212" y="2248702"/>
            <a:ext cx="2223429" cy="4095498"/>
          </a:xfrm>
          <a:prstGeom prst="rect">
            <a:avLst/>
          </a:prstGeom>
          <a:solidFill>
            <a:srgbClr val="E7E6E6"/>
          </a:solidFill>
          <a:ln w="6350" cap="flat" cmpd="sng" algn="ctr">
            <a:noFill/>
            <a:prstDash val="solid"/>
            <a:miter lim="800000"/>
            <a:headEnd type="none" w="med" len="med"/>
            <a:tailEnd type="none" w="med" len="med"/>
          </a:ln>
          <a:effectLst/>
        </p:spPr>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3924" fontAlgn="base">
              <a:spcBef>
                <a:spcPct val="0"/>
              </a:spcBef>
              <a:spcAft>
                <a:spcPct val="0"/>
              </a:spcAft>
              <a:defRPr/>
            </a:pPr>
            <a:endParaRPr lang="en-US" kern="0" spc="-50" dirty="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53" name="Rectangle 52"/>
          <p:cNvSpPr/>
          <p:nvPr/>
        </p:nvSpPr>
        <p:spPr bwMode="auto">
          <a:xfrm>
            <a:off x="2704681" y="2248702"/>
            <a:ext cx="2223429" cy="4095498"/>
          </a:xfrm>
          <a:prstGeom prst="rect">
            <a:avLst/>
          </a:prstGeom>
          <a:solidFill>
            <a:srgbClr val="E7E6E6"/>
          </a:solidFill>
          <a:ln w="6350" cap="flat" cmpd="sng" algn="ctr">
            <a:noFill/>
            <a:prstDash val="solid"/>
            <a:miter lim="800000"/>
            <a:headEnd type="none" w="med" len="med"/>
            <a:tailEnd type="none" w="med" len="med"/>
          </a:ln>
          <a:effectLst/>
        </p:spPr>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3924" fontAlgn="base">
              <a:spcBef>
                <a:spcPct val="0"/>
              </a:spcBef>
              <a:spcAft>
                <a:spcPct val="0"/>
              </a:spcAft>
              <a:defRPr/>
            </a:pPr>
            <a:endParaRPr lang="en-US" kern="0" spc="-50" dirty="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54" name="Rectangle 53"/>
          <p:cNvSpPr/>
          <p:nvPr/>
        </p:nvSpPr>
        <p:spPr bwMode="auto">
          <a:xfrm>
            <a:off x="5015152" y="2248702"/>
            <a:ext cx="2223429" cy="4095498"/>
          </a:xfrm>
          <a:prstGeom prst="rect">
            <a:avLst/>
          </a:prstGeom>
          <a:solidFill>
            <a:srgbClr val="E7E6E6"/>
          </a:solidFill>
          <a:ln w="6350" cap="flat" cmpd="sng" algn="ctr">
            <a:noFill/>
            <a:prstDash val="solid"/>
            <a:miter lim="800000"/>
            <a:headEnd type="none" w="med" len="med"/>
            <a:tailEnd type="none" w="med" len="med"/>
          </a:ln>
          <a:effectLst/>
        </p:spPr>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3924" fontAlgn="base">
              <a:spcBef>
                <a:spcPct val="0"/>
              </a:spcBef>
              <a:spcAft>
                <a:spcPct val="0"/>
              </a:spcAft>
              <a:defRPr/>
            </a:pPr>
            <a:endParaRPr lang="en-US" kern="0" spc="-50" dirty="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55" name="Rectangle 54"/>
          <p:cNvSpPr/>
          <p:nvPr/>
        </p:nvSpPr>
        <p:spPr bwMode="auto">
          <a:xfrm>
            <a:off x="7318891" y="2248702"/>
            <a:ext cx="2223429" cy="4095498"/>
          </a:xfrm>
          <a:prstGeom prst="rect">
            <a:avLst/>
          </a:prstGeom>
          <a:solidFill>
            <a:srgbClr val="E7E6E6"/>
          </a:solidFill>
          <a:ln w="6350" cap="flat" cmpd="sng" algn="ctr">
            <a:noFill/>
            <a:prstDash val="solid"/>
            <a:miter lim="800000"/>
            <a:headEnd type="none" w="med" len="med"/>
            <a:tailEnd type="none" w="med" len="med"/>
          </a:ln>
          <a:effectLst/>
        </p:spPr>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3924" fontAlgn="base">
              <a:spcBef>
                <a:spcPct val="0"/>
              </a:spcBef>
              <a:spcAft>
                <a:spcPct val="0"/>
              </a:spcAft>
              <a:defRPr/>
            </a:pPr>
            <a:endParaRPr lang="en-US" kern="0" spc="-50" dirty="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56" name="Rectangle 55"/>
          <p:cNvSpPr/>
          <p:nvPr/>
        </p:nvSpPr>
        <p:spPr bwMode="auto">
          <a:xfrm>
            <a:off x="9622634" y="2248702"/>
            <a:ext cx="2223429" cy="4095498"/>
          </a:xfrm>
          <a:prstGeom prst="rect">
            <a:avLst/>
          </a:prstGeom>
          <a:solidFill>
            <a:srgbClr val="E7E6E6"/>
          </a:solidFill>
          <a:ln w="6350" cap="flat" cmpd="sng" algn="ctr">
            <a:noFill/>
            <a:prstDash val="solid"/>
            <a:miter lim="800000"/>
            <a:headEnd type="none" w="med" len="med"/>
            <a:tailEnd type="none" w="med" len="med"/>
          </a:ln>
          <a:effectLst/>
        </p:spPr>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3924" fontAlgn="base">
              <a:spcBef>
                <a:spcPct val="0"/>
              </a:spcBef>
              <a:spcAft>
                <a:spcPct val="0"/>
              </a:spcAft>
              <a:defRPr/>
            </a:pPr>
            <a:endParaRPr lang="en-US" kern="0" spc="-50" dirty="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57" name="Rectangle 56"/>
          <p:cNvSpPr/>
          <p:nvPr/>
        </p:nvSpPr>
        <p:spPr bwMode="auto">
          <a:xfrm>
            <a:off x="2705367" y="1175222"/>
            <a:ext cx="2222743" cy="1074899"/>
          </a:xfrm>
          <a:prstGeom prst="rect">
            <a:avLst/>
          </a:pr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89594" tIns="44796" rIns="89594" bIns="44796" numCol="1" spcCol="0" rtlCol="0" fromWordArt="0" anchor="t" anchorCtr="0" forceAA="0" compatLnSpc="1">
            <a:prstTxWarp prst="textNoShape">
              <a:avLst/>
            </a:prstTxWarp>
            <a:noAutofit/>
          </a:bodyPr>
          <a:lstStyle/>
          <a:p>
            <a:pPr defTabSz="1591278" fontAlgn="base">
              <a:defRPr/>
            </a:pPr>
            <a:r>
              <a:rPr lang="en-US" sz="2000" kern="0" dirty="0">
                <a:ln>
                  <a:solidFill>
                    <a:srgbClr val="FFFFFF">
                      <a:alpha val="0"/>
                    </a:srgbClr>
                  </a:solidFill>
                </a:ln>
                <a:solidFill>
                  <a:srgbClr val="FFFFFF"/>
                </a:solidFill>
                <a:latin typeface="Segoe UI Light"/>
              </a:rPr>
              <a:t>SQL Database</a:t>
            </a:r>
          </a:p>
        </p:txBody>
      </p:sp>
      <p:sp>
        <p:nvSpPr>
          <p:cNvPr id="58" name="Rectangle 57"/>
          <p:cNvSpPr/>
          <p:nvPr/>
        </p:nvSpPr>
        <p:spPr bwMode="auto">
          <a:xfrm>
            <a:off x="7312848" y="1173801"/>
            <a:ext cx="2229472" cy="1074899"/>
          </a:xfrm>
          <a:prstGeom prst="rect">
            <a:avLst/>
          </a:pr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89594" tIns="44796" rIns="89594" bIns="44796" numCol="1" spcCol="0" rtlCol="0" fromWordArt="0" anchor="t" anchorCtr="0" forceAA="0" compatLnSpc="1">
            <a:prstTxWarp prst="textNoShape">
              <a:avLst/>
            </a:prstTxWarp>
            <a:noAutofit/>
          </a:bodyPr>
          <a:lstStyle/>
          <a:p>
            <a:pPr defTabSz="1591278" fontAlgn="base">
              <a:defRPr/>
            </a:pPr>
            <a:r>
              <a:rPr lang="en-US" sz="2000" kern="0" dirty="0">
                <a:ln>
                  <a:solidFill>
                    <a:srgbClr val="FFFFFF">
                      <a:alpha val="0"/>
                    </a:srgbClr>
                  </a:solidFill>
                </a:ln>
                <a:solidFill>
                  <a:srgbClr val="FFFFFF"/>
                </a:solidFill>
                <a:latin typeface="Segoe UI Light"/>
              </a:rPr>
              <a:t>Tables</a:t>
            </a:r>
          </a:p>
        </p:txBody>
      </p:sp>
      <p:sp>
        <p:nvSpPr>
          <p:cNvPr id="59" name="Rectangle 58"/>
          <p:cNvSpPr/>
          <p:nvPr/>
        </p:nvSpPr>
        <p:spPr bwMode="auto">
          <a:xfrm>
            <a:off x="9623320" y="1175222"/>
            <a:ext cx="2222743" cy="1074899"/>
          </a:xfrm>
          <a:prstGeom prst="rect">
            <a:avLst/>
          </a:pr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89594" tIns="44796" rIns="89594" bIns="44796" numCol="1" spcCol="0" rtlCol="0" fromWordArt="0" anchor="t" anchorCtr="0" forceAA="0" compatLnSpc="1">
            <a:prstTxWarp prst="textNoShape">
              <a:avLst/>
            </a:prstTxWarp>
            <a:noAutofit/>
          </a:bodyPr>
          <a:lstStyle/>
          <a:p>
            <a:pPr defTabSz="1591278" fontAlgn="base">
              <a:defRPr/>
            </a:pPr>
            <a:r>
              <a:rPr lang="en-US" sz="2000" kern="0" dirty="0">
                <a:ln>
                  <a:solidFill>
                    <a:srgbClr val="FFFFFF">
                      <a:alpha val="0"/>
                    </a:srgbClr>
                  </a:solidFill>
                </a:ln>
                <a:solidFill>
                  <a:srgbClr val="FFFFFF"/>
                </a:solidFill>
                <a:latin typeface="Segoe UI Light"/>
              </a:rPr>
              <a:t>Blobs</a:t>
            </a:r>
          </a:p>
        </p:txBody>
      </p:sp>
      <p:sp>
        <p:nvSpPr>
          <p:cNvPr id="60" name="Rectangle 59"/>
          <p:cNvSpPr/>
          <p:nvPr/>
        </p:nvSpPr>
        <p:spPr bwMode="auto">
          <a:xfrm>
            <a:off x="394213" y="1175222"/>
            <a:ext cx="2223430" cy="1074899"/>
          </a:xfrm>
          <a:prstGeom prst="rect">
            <a:avLst/>
          </a:pr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89594" tIns="44796" rIns="89594" bIns="44796" numCol="1" spcCol="0" rtlCol="0" fromWordArt="0" anchor="t" anchorCtr="0" forceAA="0" compatLnSpc="1">
            <a:prstTxWarp prst="textNoShape">
              <a:avLst/>
            </a:prstTxWarp>
            <a:noAutofit/>
          </a:bodyPr>
          <a:lstStyle/>
          <a:p>
            <a:pPr defTabSz="1591278" fontAlgn="base">
              <a:defRPr/>
            </a:pPr>
            <a:r>
              <a:rPr lang="en-US" sz="2000" kern="0" dirty="0">
                <a:ln>
                  <a:solidFill>
                    <a:srgbClr val="FFFFFF">
                      <a:alpha val="0"/>
                    </a:srgbClr>
                  </a:solidFill>
                </a:ln>
                <a:solidFill>
                  <a:srgbClr val="FFFFFF"/>
                </a:solidFill>
                <a:latin typeface="Segoe UI Light"/>
              </a:rPr>
              <a:t>SQL Server </a:t>
            </a:r>
            <a:br>
              <a:rPr lang="en-US" sz="2000" kern="0" dirty="0">
                <a:ln>
                  <a:solidFill>
                    <a:srgbClr val="FFFFFF">
                      <a:alpha val="0"/>
                    </a:srgbClr>
                  </a:solidFill>
                </a:ln>
                <a:solidFill>
                  <a:srgbClr val="FFFFFF"/>
                </a:solidFill>
                <a:latin typeface="Segoe UI Light"/>
              </a:rPr>
            </a:br>
            <a:r>
              <a:rPr lang="en-US" sz="2000" kern="0" dirty="0">
                <a:ln>
                  <a:solidFill>
                    <a:srgbClr val="FFFFFF">
                      <a:alpha val="0"/>
                    </a:srgbClr>
                  </a:solidFill>
                </a:ln>
                <a:solidFill>
                  <a:srgbClr val="FFFFFF"/>
                </a:solidFill>
                <a:latin typeface="Segoe UI Light"/>
              </a:rPr>
              <a:t>in a VM</a:t>
            </a:r>
          </a:p>
        </p:txBody>
      </p:sp>
      <p:sp>
        <p:nvSpPr>
          <p:cNvPr id="61" name="Rectangle 60"/>
          <p:cNvSpPr/>
          <p:nvPr/>
        </p:nvSpPr>
        <p:spPr bwMode="auto">
          <a:xfrm>
            <a:off x="5015838" y="1174528"/>
            <a:ext cx="2222743" cy="1074899"/>
          </a:xfrm>
          <a:prstGeom prst="rect">
            <a:avLst/>
          </a:prstGeom>
          <a:solidFill>
            <a:srgbClr val="2687CE"/>
          </a:solidFill>
          <a:ln w="6350" cap="flat" cmpd="sng" algn="ctr">
            <a:solidFill>
              <a:srgbClr val="2687CE"/>
            </a:solidFill>
            <a:prstDash val="solid"/>
            <a:miter lim="800000"/>
            <a:headEnd type="none" w="med" len="med"/>
            <a:tailEnd type="none" w="med" len="med"/>
          </a:ln>
          <a:effec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1591755" fontAlgn="base">
              <a:defRPr/>
            </a:pPr>
            <a:r>
              <a:rPr lang="en-US" sz="1961" kern="0" dirty="0">
                <a:ln>
                  <a:solidFill>
                    <a:srgbClr val="FFFFFF">
                      <a:alpha val="0"/>
                    </a:srgbClr>
                  </a:solidFill>
                </a:ln>
                <a:solidFill>
                  <a:srgbClr val="FFFFFF"/>
                </a:solidFill>
                <a:latin typeface="Segoe UI Light"/>
              </a:rPr>
              <a:t>DocumentDB</a:t>
            </a:r>
          </a:p>
        </p:txBody>
      </p:sp>
      <p:graphicFrame>
        <p:nvGraphicFramePr>
          <p:cNvPr id="62" name="Table 61"/>
          <p:cNvGraphicFramePr>
            <a:graphicFrameLocks noGrp="1"/>
          </p:cNvGraphicFramePr>
          <p:nvPr>
            <p:extLst/>
          </p:nvPr>
        </p:nvGraphicFramePr>
        <p:xfrm>
          <a:off x="9025761" y="1785169"/>
          <a:ext cx="354880" cy="306190"/>
        </p:xfrm>
        <a:graphic>
          <a:graphicData uri="http://schemas.openxmlformats.org/drawingml/2006/table">
            <a:tbl>
              <a:tblPr firstRow="1" bandRow="1"/>
              <a:tblGrid>
                <a:gridCol w="70976">
                  <a:extLst>
                    <a:ext uri="{9D8B030D-6E8A-4147-A177-3AD203B41FA5}">
                      <a16:colId xmlns:a16="http://schemas.microsoft.com/office/drawing/2014/main" val="20000"/>
                    </a:ext>
                  </a:extLst>
                </a:gridCol>
                <a:gridCol w="70976">
                  <a:extLst>
                    <a:ext uri="{9D8B030D-6E8A-4147-A177-3AD203B41FA5}">
                      <a16:colId xmlns:a16="http://schemas.microsoft.com/office/drawing/2014/main" val="20001"/>
                    </a:ext>
                  </a:extLst>
                </a:gridCol>
                <a:gridCol w="70976">
                  <a:extLst>
                    <a:ext uri="{9D8B030D-6E8A-4147-A177-3AD203B41FA5}">
                      <a16:colId xmlns:a16="http://schemas.microsoft.com/office/drawing/2014/main" val="20002"/>
                    </a:ext>
                  </a:extLst>
                </a:gridCol>
                <a:gridCol w="70976">
                  <a:extLst>
                    <a:ext uri="{9D8B030D-6E8A-4147-A177-3AD203B41FA5}">
                      <a16:colId xmlns:a16="http://schemas.microsoft.com/office/drawing/2014/main" val="20003"/>
                    </a:ext>
                  </a:extLst>
                </a:gridCol>
                <a:gridCol w="70976">
                  <a:extLst>
                    <a:ext uri="{9D8B030D-6E8A-4147-A177-3AD203B41FA5}">
                      <a16:colId xmlns:a16="http://schemas.microsoft.com/office/drawing/2014/main" val="20004"/>
                    </a:ext>
                  </a:extLst>
                </a:gridCol>
              </a:tblGrid>
              <a:tr h="0">
                <a:tc>
                  <a:txBody>
                    <a:bodyPr/>
                    <a:lstStyle>
                      <a:lvl1pPr marL="0" algn="l" defTabSz="686047" rtl="0" eaLnBrk="1" latinLnBrk="0" hangingPunct="1">
                        <a:defRPr sz="1400" b="1" kern="1200">
                          <a:solidFill>
                            <a:schemeClr val="lt1"/>
                          </a:solidFill>
                          <a:latin typeface="Calibri" panose="020F0502020204030204"/>
                        </a:defRPr>
                      </a:lvl1pPr>
                      <a:lvl2pPr marL="343024" algn="l" defTabSz="686047" rtl="0" eaLnBrk="1" latinLnBrk="0" hangingPunct="1">
                        <a:defRPr sz="1400" b="1" kern="1200">
                          <a:solidFill>
                            <a:schemeClr val="lt1"/>
                          </a:solidFill>
                          <a:latin typeface="Calibri" panose="020F0502020204030204"/>
                        </a:defRPr>
                      </a:lvl2pPr>
                      <a:lvl3pPr marL="686047" algn="l" defTabSz="686047" rtl="0" eaLnBrk="1" latinLnBrk="0" hangingPunct="1">
                        <a:defRPr sz="1400" b="1" kern="1200">
                          <a:solidFill>
                            <a:schemeClr val="lt1"/>
                          </a:solidFill>
                          <a:latin typeface="Calibri" panose="020F0502020204030204"/>
                        </a:defRPr>
                      </a:lvl3pPr>
                      <a:lvl4pPr marL="1029070" algn="l" defTabSz="686047" rtl="0" eaLnBrk="1" latinLnBrk="0" hangingPunct="1">
                        <a:defRPr sz="1400" b="1" kern="1200">
                          <a:solidFill>
                            <a:schemeClr val="lt1"/>
                          </a:solidFill>
                          <a:latin typeface="Calibri" panose="020F0502020204030204"/>
                        </a:defRPr>
                      </a:lvl4pPr>
                      <a:lvl5pPr marL="1372094" algn="l" defTabSz="686047" rtl="0" eaLnBrk="1" latinLnBrk="0" hangingPunct="1">
                        <a:defRPr sz="1400" b="1" kern="1200">
                          <a:solidFill>
                            <a:schemeClr val="lt1"/>
                          </a:solidFill>
                          <a:latin typeface="Calibri" panose="020F0502020204030204"/>
                        </a:defRPr>
                      </a:lvl5pPr>
                      <a:lvl6pPr marL="1715118" algn="l" defTabSz="686047" rtl="0" eaLnBrk="1" latinLnBrk="0" hangingPunct="1">
                        <a:defRPr sz="1400" b="1" kern="1200">
                          <a:solidFill>
                            <a:schemeClr val="lt1"/>
                          </a:solidFill>
                          <a:latin typeface="Calibri" panose="020F0502020204030204"/>
                        </a:defRPr>
                      </a:lvl6pPr>
                      <a:lvl7pPr marL="2058140" algn="l" defTabSz="686047" rtl="0" eaLnBrk="1" latinLnBrk="0" hangingPunct="1">
                        <a:defRPr sz="1400" b="1" kern="1200">
                          <a:solidFill>
                            <a:schemeClr val="lt1"/>
                          </a:solidFill>
                          <a:latin typeface="Calibri" panose="020F0502020204030204"/>
                        </a:defRPr>
                      </a:lvl7pPr>
                      <a:lvl8pPr marL="2401164" algn="l" defTabSz="686047" rtl="0" eaLnBrk="1" latinLnBrk="0" hangingPunct="1">
                        <a:defRPr sz="1400" b="1" kern="1200">
                          <a:solidFill>
                            <a:schemeClr val="lt1"/>
                          </a:solidFill>
                          <a:latin typeface="Calibri" panose="020F0502020204030204"/>
                        </a:defRPr>
                      </a:lvl8pPr>
                      <a:lvl9pPr marL="2744188" algn="l" defTabSz="686047" rtl="0" eaLnBrk="1" latinLnBrk="0" hangingPunct="1">
                        <a:defRPr sz="1400" b="1" kern="1200">
                          <a:solidFill>
                            <a:schemeClr val="lt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686047" rtl="0" eaLnBrk="1" latinLnBrk="0" hangingPunct="1">
                        <a:defRPr sz="1400" b="1" kern="1200">
                          <a:solidFill>
                            <a:schemeClr val="lt1"/>
                          </a:solidFill>
                          <a:latin typeface="Calibri" panose="020F0502020204030204"/>
                        </a:defRPr>
                      </a:lvl1pPr>
                      <a:lvl2pPr marL="343024" algn="l" defTabSz="686047" rtl="0" eaLnBrk="1" latinLnBrk="0" hangingPunct="1">
                        <a:defRPr sz="1400" b="1" kern="1200">
                          <a:solidFill>
                            <a:schemeClr val="lt1"/>
                          </a:solidFill>
                          <a:latin typeface="Calibri" panose="020F0502020204030204"/>
                        </a:defRPr>
                      </a:lvl2pPr>
                      <a:lvl3pPr marL="686047" algn="l" defTabSz="686047" rtl="0" eaLnBrk="1" latinLnBrk="0" hangingPunct="1">
                        <a:defRPr sz="1400" b="1" kern="1200">
                          <a:solidFill>
                            <a:schemeClr val="lt1"/>
                          </a:solidFill>
                          <a:latin typeface="Calibri" panose="020F0502020204030204"/>
                        </a:defRPr>
                      </a:lvl3pPr>
                      <a:lvl4pPr marL="1029070" algn="l" defTabSz="686047" rtl="0" eaLnBrk="1" latinLnBrk="0" hangingPunct="1">
                        <a:defRPr sz="1400" b="1" kern="1200">
                          <a:solidFill>
                            <a:schemeClr val="lt1"/>
                          </a:solidFill>
                          <a:latin typeface="Calibri" panose="020F0502020204030204"/>
                        </a:defRPr>
                      </a:lvl4pPr>
                      <a:lvl5pPr marL="1372094" algn="l" defTabSz="686047" rtl="0" eaLnBrk="1" latinLnBrk="0" hangingPunct="1">
                        <a:defRPr sz="1400" b="1" kern="1200">
                          <a:solidFill>
                            <a:schemeClr val="lt1"/>
                          </a:solidFill>
                          <a:latin typeface="Calibri" panose="020F0502020204030204"/>
                        </a:defRPr>
                      </a:lvl5pPr>
                      <a:lvl6pPr marL="1715118" algn="l" defTabSz="686047" rtl="0" eaLnBrk="1" latinLnBrk="0" hangingPunct="1">
                        <a:defRPr sz="1400" b="1" kern="1200">
                          <a:solidFill>
                            <a:schemeClr val="lt1"/>
                          </a:solidFill>
                          <a:latin typeface="Calibri" panose="020F0502020204030204"/>
                        </a:defRPr>
                      </a:lvl6pPr>
                      <a:lvl7pPr marL="2058140" algn="l" defTabSz="686047" rtl="0" eaLnBrk="1" latinLnBrk="0" hangingPunct="1">
                        <a:defRPr sz="1400" b="1" kern="1200">
                          <a:solidFill>
                            <a:schemeClr val="lt1"/>
                          </a:solidFill>
                          <a:latin typeface="Calibri" panose="020F0502020204030204"/>
                        </a:defRPr>
                      </a:lvl7pPr>
                      <a:lvl8pPr marL="2401164" algn="l" defTabSz="686047" rtl="0" eaLnBrk="1" latinLnBrk="0" hangingPunct="1">
                        <a:defRPr sz="1400" b="1" kern="1200">
                          <a:solidFill>
                            <a:schemeClr val="lt1"/>
                          </a:solidFill>
                          <a:latin typeface="Calibri" panose="020F0502020204030204"/>
                        </a:defRPr>
                      </a:lvl8pPr>
                      <a:lvl9pPr marL="2744188" algn="l" defTabSz="686047" rtl="0" eaLnBrk="1" latinLnBrk="0" hangingPunct="1">
                        <a:defRPr sz="1400" b="1" kern="1200">
                          <a:solidFill>
                            <a:schemeClr val="lt1"/>
                          </a:solidFill>
                          <a:latin typeface="Calibri" panose="020F0502020204030204"/>
                        </a:defRPr>
                      </a:lvl9pPr>
                    </a:lstStyle>
                    <a:p>
                      <a:endParaRPr lang="en-US" sz="100" dirty="0"/>
                    </a:p>
                  </a:txBody>
                  <a:tcPr marL="17919" marR="17919" marT="17919" marB="17919">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686047" rtl="0" eaLnBrk="1" latinLnBrk="0" hangingPunct="1">
                        <a:defRPr sz="1400" b="1" kern="1200">
                          <a:solidFill>
                            <a:schemeClr val="lt1"/>
                          </a:solidFill>
                          <a:latin typeface="Calibri" panose="020F0502020204030204"/>
                        </a:defRPr>
                      </a:lvl1pPr>
                      <a:lvl2pPr marL="343024" algn="l" defTabSz="686047" rtl="0" eaLnBrk="1" latinLnBrk="0" hangingPunct="1">
                        <a:defRPr sz="1400" b="1" kern="1200">
                          <a:solidFill>
                            <a:schemeClr val="lt1"/>
                          </a:solidFill>
                          <a:latin typeface="Calibri" panose="020F0502020204030204"/>
                        </a:defRPr>
                      </a:lvl2pPr>
                      <a:lvl3pPr marL="686047" algn="l" defTabSz="686047" rtl="0" eaLnBrk="1" latinLnBrk="0" hangingPunct="1">
                        <a:defRPr sz="1400" b="1" kern="1200">
                          <a:solidFill>
                            <a:schemeClr val="lt1"/>
                          </a:solidFill>
                          <a:latin typeface="Calibri" panose="020F0502020204030204"/>
                        </a:defRPr>
                      </a:lvl3pPr>
                      <a:lvl4pPr marL="1029070" algn="l" defTabSz="686047" rtl="0" eaLnBrk="1" latinLnBrk="0" hangingPunct="1">
                        <a:defRPr sz="1400" b="1" kern="1200">
                          <a:solidFill>
                            <a:schemeClr val="lt1"/>
                          </a:solidFill>
                          <a:latin typeface="Calibri" panose="020F0502020204030204"/>
                        </a:defRPr>
                      </a:lvl4pPr>
                      <a:lvl5pPr marL="1372094" algn="l" defTabSz="686047" rtl="0" eaLnBrk="1" latinLnBrk="0" hangingPunct="1">
                        <a:defRPr sz="1400" b="1" kern="1200">
                          <a:solidFill>
                            <a:schemeClr val="lt1"/>
                          </a:solidFill>
                          <a:latin typeface="Calibri" panose="020F0502020204030204"/>
                        </a:defRPr>
                      </a:lvl5pPr>
                      <a:lvl6pPr marL="1715118" algn="l" defTabSz="686047" rtl="0" eaLnBrk="1" latinLnBrk="0" hangingPunct="1">
                        <a:defRPr sz="1400" b="1" kern="1200">
                          <a:solidFill>
                            <a:schemeClr val="lt1"/>
                          </a:solidFill>
                          <a:latin typeface="Calibri" panose="020F0502020204030204"/>
                        </a:defRPr>
                      </a:lvl6pPr>
                      <a:lvl7pPr marL="2058140" algn="l" defTabSz="686047" rtl="0" eaLnBrk="1" latinLnBrk="0" hangingPunct="1">
                        <a:defRPr sz="1400" b="1" kern="1200">
                          <a:solidFill>
                            <a:schemeClr val="lt1"/>
                          </a:solidFill>
                          <a:latin typeface="Calibri" panose="020F0502020204030204"/>
                        </a:defRPr>
                      </a:lvl7pPr>
                      <a:lvl8pPr marL="2401164" algn="l" defTabSz="686047" rtl="0" eaLnBrk="1" latinLnBrk="0" hangingPunct="1">
                        <a:defRPr sz="1400" b="1" kern="1200">
                          <a:solidFill>
                            <a:schemeClr val="lt1"/>
                          </a:solidFill>
                          <a:latin typeface="Calibri" panose="020F0502020204030204"/>
                        </a:defRPr>
                      </a:lvl8pPr>
                      <a:lvl9pPr marL="2744188" algn="l" defTabSz="686047" rtl="0" eaLnBrk="1" latinLnBrk="0" hangingPunct="1">
                        <a:defRPr sz="1400" b="1" kern="1200">
                          <a:solidFill>
                            <a:schemeClr val="lt1"/>
                          </a:solidFill>
                          <a:latin typeface="Calibri" panose="020F0502020204030204"/>
                        </a:defRPr>
                      </a:lvl9pPr>
                    </a:lstStyle>
                    <a:p>
                      <a:endParaRPr lang="en-US" sz="100" dirty="0"/>
                    </a:p>
                  </a:txBody>
                  <a:tcPr marL="17919" marR="17919" marT="17919" marB="17919">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686047" rtl="0" eaLnBrk="1" latinLnBrk="0" hangingPunct="1">
                        <a:defRPr sz="1400" b="1" kern="1200">
                          <a:solidFill>
                            <a:schemeClr val="lt1"/>
                          </a:solidFill>
                          <a:latin typeface="Calibri" panose="020F0502020204030204"/>
                        </a:defRPr>
                      </a:lvl1pPr>
                      <a:lvl2pPr marL="343024" algn="l" defTabSz="686047" rtl="0" eaLnBrk="1" latinLnBrk="0" hangingPunct="1">
                        <a:defRPr sz="1400" b="1" kern="1200">
                          <a:solidFill>
                            <a:schemeClr val="lt1"/>
                          </a:solidFill>
                          <a:latin typeface="Calibri" panose="020F0502020204030204"/>
                        </a:defRPr>
                      </a:lvl2pPr>
                      <a:lvl3pPr marL="686047" algn="l" defTabSz="686047" rtl="0" eaLnBrk="1" latinLnBrk="0" hangingPunct="1">
                        <a:defRPr sz="1400" b="1" kern="1200">
                          <a:solidFill>
                            <a:schemeClr val="lt1"/>
                          </a:solidFill>
                          <a:latin typeface="Calibri" panose="020F0502020204030204"/>
                        </a:defRPr>
                      </a:lvl3pPr>
                      <a:lvl4pPr marL="1029070" algn="l" defTabSz="686047" rtl="0" eaLnBrk="1" latinLnBrk="0" hangingPunct="1">
                        <a:defRPr sz="1400" b="1" kern="1200">
                          <a:solidFill>
                            <a:schemeClr val="lt1"/>
                          </a:solidFill>
                          <a:latin typeface="Calibri" panose="020F0502020204030204"/>
                        </a:defRPr>
                      </a:lvl4pPr>
                      <a:lvl5pPr marL="1372094" algn="l" defTabSz="686047" rtl="0" eaLnBrk="1" latinLnBrk="0" hangingPunct="1">
                        <a:defRPr sz="1400" b="1" kern="1200">
                          <a:solidFill>
                            <a:schemeClr val="lt1"/>
                          </a:solidFill>
                          <a:latin typeface="Calibri" panose="020F0502020204030204"/>
                        </a:defRPr>
                      </a:lvl5pPr>
                      <a:lvl6pPr marL="1715118" algn="l" defTabSz="686047" rtl="0" eaLnBrk="1" latinLnBrk="0" hangingPunct="1">
                        <a:defRPr sz="1400" b="1" kern="1200">
                          <a:solidFill>
                            <a:schemeClr val="lt1"/>
                          </a:solidFill>
                          <a:latin typeface="Calibri" panose="020F0502020204030204"/>
                        </a:defRPr>
                      </a:lvl6pPr>
                      <a:lvl7pPr marL="2058140" algn="l" defTabSz="686047" rtl="0" eaLnBrk="1" latinLnBrk="0" hangingPunct="1">
                        <a:defRPr sz="1400" b="1" kern="1200">
                          <a:solidFill>
                            <a:schemeClr val="lt1"/>
                          </a:solidFill>
                          <a:latin typeface="Calibri" panose="020F0502020204030204"/>
                        </a:defRPr>
                      </a:lvl7pPr>
                      <a:lvl8pPr marL="2401164" algn="l" defTabSz="686047" rtl="0" eaLnBrk="1" latinLnBrk="0" hangingPunct="1">
                        <a:defRPr sz="1400" b="1" kern="1200">
                          <a:solidFill>
                            <a:schemeClr val="lt1"/>
                          </a:solidFill>
                          <a:latin typeface="Calibri" panose="020F0502020204030204"/>
                        </a:defRPr>
                      </a:lvl8pPr>
                      <a:lvl9pPr marL="2744188" algn="l" defTabSz="686047" rtl="0" eaLnBrk="1" latinLnBrk="0" hangingPunct="1">
                        <a:defRPr sz="1400" b="1" kern="1200">
                          <a:solidFill>
                            <a:schemeClr val="lt1"/>
                          </a:solidFill>
                          <a:latin typeface="Calibri" panose="020F0502020204030204"/>
                        </a:defRPr>
                      </a:lvl9pPr>
                    </a:lstStyle>
                    <a:p>
                      <a:endParaRPr lang="en-US" sz="100" dirty="0"/>
                    </a:p>
                  </a:txBody>
                  <a:tcPr marL="17919" marR="17919" marT="17919" marB="17919">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686047" rtl="0" eaLnBrk="1" latinLnBrk="0" hangingPunct="1">
                        <a:defRPr sz="1400" b="1" kern="1200">
                          <a:solidFill>
                            <a:schemeClr val="lt1"/>
                          </a:solidFill>
                          <a:latin typeface="Calibri" panose="020F0502020204030204"/>
                        </a:defRPr>
                      </a:lvl1pPr>
                      <a:lvl2pPr marL="343024" algn="l" defTabSz="686047" rtl="0" eaLnBrk="1" latinLnBrk="0" hangingPunct="1">
                        <a:defRPr sz="1400" b="1" kern="1200">
                          <a:solidFill>
                            <a:schemeClr val="lt1"/>
                          </a:solidFill>
                          <a:latin typeface="Calibri" panose="020F0502020204030204"/>
                        </a:defRPr>
                      </a:lvl2pPr>
                      <a:lvl3pPr marL="686047" algn="l" defTabSz="686047" rtl="0" eaLnBrk="1" latinLnBrk="0" hangingPunct="1">
                        <a:defRPr sz="1400" b="1" kern="1200">
                          <a:solidFill>
                            <a:schemeClr val="lt1"/>
                          </a:solidFill>
                          <a:latin typeface="Calibri" panose="020F0502020204030204"/>
                        </a:defRPr>
                      </a:lvl3pPr>
                      <a:lvl4pPr marL="1029070" algn="l" defTabSz="686047" rtl="0" eaLnBrk="1" latinLnBrk="0" hangingPunct="1">
                        <a:defRPr sz="1400" b="1" kern="1200">
                          <a:solidFill>
                            <a:schemeClr val="lt1"/>
                          </a:solidFill>
                          <a:latin typeface="Calibri" panose="020F0502020204030204"/>
                        </a:defRPr>
                      </a:lvl4pPr>
                      <a:lvl5pPr marL="1372094" algn="l" defTabSz="686047" rtl="0" eaLnBrk="1" latinLnBrk="0" hangingPunct="1">
                        <a:defRPr sz="1400" b="1" kern="1200">
                          <a:solidFill>
                            <a:schemeClr val="lt1"/>
                          </a:solidFill>
                          <a:latin typeface="Calibri" panose="020F0502020204030204"/>
                        </a:defRPr>
                      </a:lvl5pPr>
                      <a:lvl6pPr marL="1715118" algn="l" defTabSz="686047" rtl="0" eaLnBrk="1" latinLnBrk="0" hangingPunct="1">
                        <a:defRPr sz="1400" b="1" kern="1200">
                          <a:solidFill>
                            <a:schemeClr val="lt1"/>
                          </a:solidFill>
                          <a:latin typeface="Calibri" panose="020F0502020204030204"/>
                        </a:defRPr>
                      </a:lvl6pPr>
                      <a:lvl7pPr marL="2058140" algn="l" defTabSz="686047" rtl="0" eaLnBrk="1" latinLnBrk="0" hangingPunct="1">
                        <a:defRPr sz="1400" b="1" kern="1200">
                          <a:solidFill>
                            <a:schemeClr val="lt1"/>
                          </a:solidFill>
                          <a:latin typeface="Calibri" panose="020F0502020204030204"/>
                        </a:defRPr>
                      </a:lvl7pPr>
                      <a:lvl8pPr marL="2401164" algn="l" defTabSz="686047" rtl="0" eaLnBrk="1" latinLnBrk="0" hangingPunct="1">
                        <a:defRPr sz="1400" b="1" kern="1200">
                          <a:solidFill>
                            <a:schemeClr val="lt1"/>
                          </a:solidFill>
                          <a:latin typeface="Calibri" panose="020F0502020204030204"/>
                        </a:defRPr>
                      </a:lvl8pPr>
                      <a:lvl9pPr marL="2744188" algn="l" defTabSz="686047" rtl="0" eaLnBrk="1" latinLnBrk="0" hangingPunct="1">
                        <a:defRPr sz="1400" b="1" kern="1200">
                          <a:solidFill>
                            <a:schemeClr val="lt1"/>
                          </a:solidFill>
                          <a:latin typeface="Calibri" panose="020F0502020204030204"/>
                        </a:defRPr>
                      </a:lvl9pPr>
                    </a:lstStyle>
                    <a:p>
                      <a:endParaRPr lang="en-US" sz="100" dirty="0"/>
                    </a:p>
                  </a:txBody>
                  <a:tcPr marL="17919" marR="17919" marT="17919" marB="17919">
                    <a:lnL w="6350" cap="flat" cmpd="sng" algn="ctr">
                      <a:no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0"/>
                  </a:ext>
                </a:extLst>
              </a:tr>
              <a:tr h="0">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0">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0">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0">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bl>
          </a:graphicData>
        </a:graphic>
      </p:graphicFrame>
      <p:pic>
        <p:nvPicPr>
          <p:cNvPr id="63" name="Picture 40"/>
          <p:cNvPicPr>
            <a:picLocks noChangeAspect="1" noChangeArrowheads="1"/>
          </p:cNvPicPr>
          <p:nvPr/>
        </p:nvPicPr>
        <p:blipFill rotWithShape="1">
          <a:blip r:embed="rId2" cstate="print">
            <a:extLst>
              <a:ext uri="{28A0092B-C50C-407E-A947-70E740481C1C}">
                <a14:useLocalDpi xmlns:a14="http://schemas.microsoft.com/office/drawing/2010/main"/>
              </a:ext>
            </a:extLst>
          </a:blip>
          <a:srcRect l="8875" t="13653" r="7587" b="13715"/>
          <a:stretch/>
        </p:blipFill>
        <p:spPr bwMode="auto">
          <a:xfrm>
            <a:off x="11282893" y="1762004"/>
            <a:ext cx="497778" cy="351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4" name="Picture 63"/>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tretch>
            <a:fillRect/>
          </a:stretch>
        </p:blipFill>
        <p:spPr>
          <a:xfrm>
            <a:off x="1902447" y="1775944"/>
            <a:ext cx="592739" cy="351740"/>
          </a:xfrm>
          <a:prstGeom prst="rect">
            <a:avLst/>
          </a:prstGeom>
        </p:spPr>
      </p:pic>
      <p:pic>
        <p:nvPicPr>
          <p:cNvPr id="65" name="Picture 64"/>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a:ext>
            </a:extLst>
          </a:blip>
          <a:stretch>
            <a:fillRect/>
          </a:stretch>
        </p:blipFill>
        <p:spPr>
          <a:xfrm>
            <a:off x="4246658" y="1780482"/>
            <a:ext cx="569341" cy="342664"/>
          </a:xfrm>
          <a:prstGeom prst="rect">
            <a:avLst/>
          </a:prstGeom>
        </p:spPr>
      </p:pic>
      <p:grpSp>
        <p:nvGrpSpPr>
          <p:cNvPr id="66" name="Group 43"/>
          <p:cNvGrpSpPr/>
          <p:nvPr/>
        </p:nvGrpSpPr>
        <p:grpSpPr>
          <a:xfrm>
            <a:off x="6602551" y="1790675"/>
            <a:ext cx="445817" cy="299033"/>
            <a:chOff x="4374833" y="1810640"/>
            <a:chExt cx="1828800" cy="1426464"/>
          </a:xfrm>
        </p:grpSpPr>
        <p:sp>
          <p:nvSpPr>
            <p:cNvPr id="67" name="Rectangle 66"/>
            <p:cNvSpPr/>
            <p:nvPr/>
          </p:nvSpPr>
          <p:spPr bwMode="auto">
            <a:xfrm>
              <a:off x="5021379" y="1810640"/>
              <a:ext cx="535709" cy="365823"/>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87" tIns="143350" rIns="179187" bIns="143350" numCol="1" spcCol="0" rtlCol="0" fromWordArt="0" anchor="t" anchorCtr="0" forceAA="0" compatLnSpc="1">
              <a:prstTxWarp prst="textNoShape">
                <a:avLst/>
              </a:prstTxWarp>
              <a:noAutofit/>
            </a:bodyPr>
            <a:lstStyle/>
            <a:p>
              <a:pPr algn="ctr" defTabSz="913478" fontAlgn="base">
                <a:spcBef>
                  <a:spcPct val="0"/>
                </a:spcBef>
                <a:spcAft>
                  <a:spcPct val="0"/>
                </a:spcAft>
                <a:defRPr/>
              </a:pPr>
              <a:endParaRPr lang="en-US" sz="2352" kern="0" dirty="0">
                <a:ln>
                  <a:solidFill>
                    <a:srgbClr val="FFFFFF">
                      <a:alpha val="0"/>
                    </a:srgbClr>
                  </a:solidFill>
                </a:ln>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68" name="Rectangle 67"/>
            <p:cNvSpPr/>
            <p:nvPr/>
          </p:nvSpPr>
          <p:spPr bwMode="auto">
            <a:xfrm>
              <a:off x="4374833" y="2961769"/>
              <a:ext cx="438912" cy="275335"/>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87" tIns="143350" rIns="179187" bIns="143350" numCol="1" spcCol="0" rtlCol="0" fromWordArt="0" anchor="t" anchorCtr="0" forceAA="0" compatLnSpc="1">
              <a:prstTxWarp prst="textNoShape">
                <a:avLst/>
              </a:prstTxWarp>
              <a:noAutofit/>
            </a:bodyPr>
            <a:lstStyle/>
            <a:p>
              <a:pPr algn="ctr" defTabSz="913478" fontAlgn="base">
                <a:spcBef>
                  <a:spcPct val="0"/>
                </a:spcBef>
                <a:spcAft>
                  <a:spcPct val="0"/>
                </a:spcAft>
                <a:defRPr/>
              </a:pPr>
              <a:endParaRPr lang="en-US" sz="2352" kern="0" dirty="0">
                <a:ln>
                  <a:solidFill>
                    <a:srgbClr val="FFFFFF">
                      <a:alpha val="0"/>
                    </a:srgbClr>
                  </a:solidFill>
                </a:ln>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69" name="Rectangle 68"/>
            <p:cNvSpPr/>
            <p:nvPr/>
          </p:nvSpPr>
          <p:spPr bwMode="auto">
            <a:xfrm>
              <a:off x="5764721" y="2961769"/>
              <a:ext cx="438912" cy="275335"/>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87" tIns="143350" rIns="179187" bIns="143350" numCol="1" spcCol="0" rtlCol="0" fromWordArt="0" anchor="t" anchorCtr="0" forceAA="0" compatLnSpc="1">
              <a:prstTxWarp prst="textNoShape">
                <a:avLst/>
              </a:prstTxWarp>
              <a:noAutofit/>
            </a:bodyPr>
            <a:lstStyle/>
            <a:p>
              <a:pPr algn="ctr" defTabSz="913478" fontAlgn="base">
                <a:spcBef>
                  <a:spcPct val="0"/>
                </a:spcBef>
                <a:spcAft>
                  <a:spcPct val="0"/>
                </a:spcAft>
                <a:defRPr/>
              </a:pPr>
              <a:endParaRPr lang="en-US" sz="2352" kern="0" dirty="0">
                <a:ln>
                  <a:solidFill>
                    <a:srgbClr val="FFFFFF">
                      <a:alpha val="0"/>
                    </a:srgbClr>
                  </a:solidFill>
                </a:ln>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70" name="Rectangle 69"/>
            <p:cNvSpPr/>
            <p:nvPr/>
          </p:nvSpPr>
          <p:spPr bwMode="auto">
            <a:xfrm>
              <a:off x="5301425" y="2961769"/>
              <a:ext cx="438912" cy="275335"/>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87" tIns="143350" rIns="179187" bIns="143350" numCol="1" spcCol="0" rtlCol="0" fromWordArt="0" anchor="t" anchorCtr="0" forceAA="0" compatLnSpc="1">
              <a:prstTxWarp prst="textNoShape">
                <a:avLst/>
              </a:prstTxWarp>
              <a:noAutofit/>
            </a:bodyPr>
            <a:lstStyle/>
            <a:p>
              <a:pPr algn="ctr" defTabSz="913478" fontAlgn="base">
                <a:spcBef>
                  <a:spcPct val="0"/>
                </a:spcBef>
                <a:spcAft>
                  <a:spcPct val="0"/>
                </a:spcAft>
                <a:defRPr/>
              </a:pPr>
              <a:endParaRPr lang="en-US" sz="2352" kern="0" dirty="0">
                <a:ln>
                  <a:solidFill>
                    <a:srgbClr val="FFFFFF">
                      <a:alpha val="0"/>
                    </a:srgbClr>
                  </a:solidFill>
                </a:ln>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71" name="Rectangle 70"/>
            <p:cNvSpPr/>
            <p:nvPr/>
          </p:nvSpPr>
          <p:spPr bwMode="auto">
            <a:xfrm>
              <a:off x="4838129" y="2961769"/>
              <a:ext cx="438912" cy="275335"/>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87" tIns="143350" rIns="179187" bIns="143350" numCol="1" spcCol="0" rtlCol="0" fromWordArt="0" anchor="t" anchorCtr="0" forceAA="0" compatLnSpc="1">
              <a:prstTxWarp prst="textNoShape">
                <a:avLst/>
              </a:prstTxWarp>
              <a:noAutofit/>
            </a:bodyPr>
            <a:lstStyle/>
            <a:p>
              <a:pPr algn="ctr" defTabSz="913478" fontAlgn="base">
                <a:spcBef>
                  <a:spcPct val="0"/>
                </a:spcBef>
                <a:spcAft>
                  <a:spcPct val="0"/>
                </a:spcAft>
                <a:defRPr/>
              </a:pPr>
              <a:endParaRPr lang="en-US" sz="2352" kern="0" dirty="0">
                <a:ln>
                  <a:solidFill>
                    <a:srgbClr val="FFFFFF">
                      <a:alpha val="0"/>
                    </a:srgbClr>
                  </a:solidFill>
                </a:ln>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72" name="Rectangle 71"/>
            <p:cNvSpPr/>
            <p:nvPr/>
          </p:nvSpPr>
          <p:spPr bwMode="auto">
            <a:xfrm>
              <a:off x="4594289" y="2411789"/>
              <a:ext cx="463296" cy="314654"/>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87" tIns="143350" rIns="179187" bIns="143350" numCol="1" spcCol="0" rtlCol="0" fromWordArt="0" anchor="t" anchorCtr="0" forceAA="0" compatLnSpc="1">
              <a:prstTxWarp prst="textNoShape">
                <a:avLst/>
              </a:prstTxWarp>
              <a:noAutofit/>
            </a:bodyPr>
            <a:lstStyle/>
            <a:p>
              <a:pPr algn="ctr" defTabSz="913478" fontAlgn="base">
                <a:spcBef>
                  <a:spcPct val="0"/>
                </a:spcBef>
                <a:spcAft>
                  <a:spcPct val="0"/>
                </a:spcAft>
                <a:defRPr/>
              </a:pPr>
              <a:endParaRPr lang="en-US" sz="2352" kern="0" dirty="0">
                <a:ln>
                  <a:solidFill>
                    <a:srgbClr val="FFFFFF">
                      <a:alpha val="0"/>
                    </a:srgbClr>
                  </a:solidFill>
                </a:ln>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73" name="Rectangle 72"/>
            <p:cNvSpPr/>
            <p:nvPr/>
          </p:nvSpPr>
          <p:spPr bwMode="auto">
            <a:xfrm>
              <a:off x="5520881" y="2411789"/>
              <a:ext cx="463296" cy="314654"/>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87" tIns="143350" rIns="179187" bIns="143350" numCol="1" spcCol="0" rtlCol="0" fromWordArt="0" anchor="t" anchorCtr="0" forceAA="0" compatLnSpc="1">
              <a:prstTxWarp prst="textNoShape">
                <a:avLst/>
              </a:prstTxWarp>
              <a:noAutofit/>
            </a:bodyPr>
            <a:lstStyle/>
            <a:p>
              <a:pPr algn="ctr" defTabSz="913478" fontAlgn="base">
                <a:spcBef>
                  <a:spcPct val="0"/>
                </a:spcBef>
                <a:spcAft>
                  <a:spcPct val="0"/>
                </a:spcAft>
                <a:defRPr/>
              </a:pPr>
              <a:endParaRPr lang="en-US" sz="2352" kern="0" dirty="0">
                <a:ln>
                  <a:solidFill>
                    <a:srgbClr val="FFFFFF">
                      <a:alpha val="0"/>
                    </a:srgbClr>
                  </a:solidFill>
                </a:ln>
                <a:gradFill>
                  <a:gsLst>
                    <a:gs pos="0">
                      <a:srgbClr val="FFFFFF"/>
                    </a:gs>
                    <a:gs pos="100000">
                      <a:srgbClr val="FFFFFF"/>
                    </a:gs>
                  </a:gsLst>
                  <a:lin ang="5400000" scaled="0"/>
                </a:gradFill>
                <a:latin typeface="Segoe UI Light"/>
                <a:ea typeface="Segoe UI" pitchFamily="34" charset="0"/>
                <a:cs typeface="Segoe UI" pitchFamily="34" charset="0"/>
              </a:endParaRPr>
            </a:p>
          </p:txBody>
        </p:sp>
        <p:cxnSp>
          <p:nvCxnSpPr>
            <p:cNvPr id="74" name="Elbow Connector 73"/>
            <p:cNvCxnSpPr>
              <a:stCxn id="67" idx="2"/>
              <a:endCxn id="73" idx="0"/>
            </p:cNvCxnSpPr>
            <p:nvPr/>
          </p:nvCxnSpPr>
          <p:spPr>
            <a:xfrm rot="16200000" flipH="1">
              <a:off x="5403218" y="2062478"/>
              <a:ext cx="235326" cy="463295"/>
            </a:xfrm>
            <a:prstGeom prst="bentConnector3">
              <a:avLst/>
            </a:prstGeom>
            <a:noFill/>
            <a:ln w="9525" cap="flat" cmpd="sng" algn="ctr">
              <a:solidFill>
                <a:sysClr val="window" lastClr="FFFFFF"/>
              </a:solidFill>
              <a:prstDash val="solid"/>
              <a:miter lim="800000"/>
              <a:headEnd type="none"/>
              <a:tailEnd type="none"/>
            </a:ln>
            <a:effectLst/>
          </p:spPr>
        </p:cxnSp>
        <p:cxnSp>
          <p:nvCxnSpPr>
            <p:cNvPr id="75" name="Straight Connector 31"/>
            <p:cNvCxnSpPr>
              <a:stCxn id="67" idx="2"/>
              <a:endCxn id="72" idx="0"/>
            </p:cNvCxnSpPr>
            <p:nvPr/>
          </p:nvCxnSpPr>
          <p:spPr>
            <a:xfrm rot="5400000">
              <a:off x="4939923" y="2062478"/>
              <a:ext cx="235326" cy="463297"/>
            </a:xfrm>
            <a:prstGeom prst="bentConnector3">
              <a:avLst>
                <a:gd name="adj1" fmla="val 50000"/>
              </a:avLst>
            </a:prstGeom>
            <a:noFill/>
            <a:ln w="9525" cap="flat" cmpd="sng" algn="ctr">
              <a:solidFill>
                <a:sysClr val="window" lastClr="FFFFFF"/>
              </a:solidFill>
              <a:prstDash val="solid"/>
              <a:miter lim="800000"/>
              <a:headEnd type="none"/>
              <a:tailEnd type="none"/>
            </a:ln>
            <a:effectLst/>
          </p:spPr>
        </p:cxnSp>
        <p:cxnSp>
          <p:nvCxnSpPr>
            <p:cNvPr id="76" name="Elbow Connector 75"/>
            <p:cNvCxnSpPr>
              <a:stCxn id="73" idx="2"/>
              <a:endCxn id="69" idx="0"/>
            </p:cNvCxnSpPr>
            <p:nvPr/>
          </p:nvCxnSpPr>
          <p:spPr>
            <a:xfrm rot="16200000" flipH="1">
              <a:off x="5750690" y="2728282"/>
              <a:ext cx="235326" cy="231648"/>
            </a:xfrm>
            <a:prstGeom prst="bentConnector3">
              <a:avLst/>
            </a:prstGeom>
            <a:noFill/>
            <a:ln w="9525" cap="flat" cmpd="sng" algn="ctr">
              <a:solidFill>
                <a:sysClr val="window" lastClr="FFFFFF"/>
              </a:solidFill>
              <a:prstDash val="solid"/>
              <a:miter lim="800000"/>
              <a:headEnd type="none"/>
              <a:tailEnd type="none"/>
            </a:ln>
            <a:effectLst/>
          </p:spPr>
        </p:cxnSp>
        <p:cxnSp>
          <p:nvCxnSpPr>
            <p:cNvPr id="77" name="Elbow Connector 76"/>
            <p:cNvCxnSpPr>
              <a:stCxn id="73" idx="2"/>
              <a:endCxn id="70" idx="0"/>
            </p:cNvCxnSpPr>
            <p:nvPr/>
          </p:nvCxnSpPr>
          <p:spPr>
            <a:xfrm rot="5400000">
              <a:off x="5519042" y="2728282"/>
              <a:ext cx="235326" cy="231648"/>
            </a:xfrm>
            <a:prstGeom prst="bentConnector3">
              <a:avLst/>
            </a:prstGeom>
            <a:noFill/>
            <a:ln w="9525" cap="flat" cmpd="sng" algn="ctr">
              <a:solidFill>
                <a:sysClr val="window" lastClr="FFFFFF"/>
              </a:solidFill>
              <a:prstDash val="solid"/>
              <a:miter lim="800000"/>
              <a:headEnd type="none"/>
              <a:tailEnd type="none"/>
            </a:ln>
            <a:effectLst/>
          </p:spPr>
        </p:cxnSp>
        <p:cxnSp>
          <p:nvCxnSpPr>
            <p:cNvPr id="78" name="Elbow Connector 77"/>
            <p:cNvCxnSpPr>
              <a:stCxn id="72" idx="2"/>
              <a:endCxn id="71" idx="0"/>
            </p:cNvCxnSpPr>
            <p:nvPr/>
          </p:nvCxnSpPr>
          <p:spPr>
            <a:xfrm rot="16200000" flipH="1">
              <a:off x="4824098" y="2728282"/>
              <a:ext cx="235326" cy="231648"/>
            </a:xfrm>
            <a:prstGeom prst="bentConnector3">
              <a:avLst/>
            </a:prstGeom>
            <a:noFill/>
            <a:ln w="9525" cap="flat" cmpd="sng" algn="ctr">
              <a:solidFill>
                <a:sysClr val="window" lastClr="FFFFFF"/>
              </a:solidFill>
              <a:prstDash val="solid"/>
              <a:miter lim="800000"/>
              <a:headEnd type="none"/>
              <a:tailEnd type="none"/>
            </a:ln>
            <a:effectLst/>
          </p:spPr>
        </p:cxnSp>
        <p:cxnSp>
          <p:nvCxnSpPr>
            <p:cNvPr id="79" name="Elbow Connector 78"/>
            <p:cNvCxnSpPr>
              <a:stCxn id="72" idx="2"/>
              <a:endCxn id="68" idx="0"/>
            </p:cNvCxnSpPr>
            <p:nvPr/>
          </p:nvCxnSpPr>
          <p:spPr>
            <a:xfrm rot="5400000">
              <a:off x="4592450" y="2728282"/>
              <a:ext cx="235326" cy="231648"/>
            </a:xfrm>
            <a:prstGeom prst="bentConnector3">
              <a:avLst/>
            </a:prstGeom>
            <a:noFill/>
            <a:ln w="9525" cap="flat" cmpd="sng" algn="ctr">
              <a:solidFill>
                <a:sysClr val="window" lastClr="FFFFFF"/>
              </a:solidFill>
              <a:prstDash val="solid"/>
              <a:miter lim="800000"/>
              <a:headEnd type="none"/>
              <a:tailEnd type="none"/>
            </a:ln>
            <a:effectLst/>
          </p:spPr>
        </p:cxnSp>
      </p:grpSp>
      <p:sp>
        <p:nvSpPr>
          <p:cNvPr id="80" name="Rectangle 79"/>
          <p:cNvSpPr/>
          <p:nvPr/>
        </p:nvSpPr>
        <p:spPr>
          <a:xfrm>
            <a:off x="5066310" y="2416978"/>
            <a:ext cx="6162344" cy="798567"/>
          </a:xfrm>
          <a:prstGeom prst="rect">
            <a:avLst/>
          </a:prstGeom>
        </p:spPr>
        <p:txBody>
          <a:bodyPr wrap="square">
            <a:spAutoFit/>
          </a:bodyPr>
          <a:lstStyle/>
          <a:p>
            <a:pPr defTabSz="913600" fontAlgn="base">
              <a:lnSpc>
                <a:spcPct val="125000"/>
              </a:lnSpc>
              <a:spcBef>
                <a:spcPct val="0"/>
              </a:spcBef>
              <a:spcAft>
                <a:spcPct val="0"/>
              </a:spcAft>
            </a:pPr>
            <a:r>
              <a:rPr lang="en-US" dirty="0">
                <a:solidFill>
                  <a:srgbClr val="5B9BD5"/>
                </a:solidFill>
                <a:latin typeface="Segoe UI Light"/>
              </a:rPr>
              <a:t>fully managed, scalable, queryable, schemafree JSON document database service for modern applications</a:t>
            </a:r>
          </a:p>
        </p:txBody>
      </p:sp>
      <p:sp>
        <p:nvSpPr>
          <p:cNvPr id="81" name="Isosceles Triangle 80"/>
          <p:cNvSpPr/>
          <p:nvPr/>
        </p:nvSpPr>
        <p:spPr bwMode="auto">
          <a:xfrm>
            <a:off x="5144810" y="2311265"/>
            <a:ext cx="238952" cy="114341"/>
          </a:xfrm>
          <a:prstGeom prst="triangle">
            <a:avLst/>
          </a:prstGeom>
          <a:solidFill>
            <a:srgbClr val="5B9BD5"/>
          </a:solidFill>
          <a:ln w="6350" cap="flat" cmpd="sng" algn="ctr">
            <a:noFill/>
            <a:prstDash val="solid"/>
            <a:miter lim="800000"/>
            <a:headEnd type="none" w="med" len="med"/>
            <a:tailEnd type="none" w="med" len="med"/>
          </a:ln>
          <a:effec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1591755" fontAlgn="base">
              <a:defRPr/>
            </a:pPr>
            <a:endParaRPr lang="en-US" sz="1961" kern="0" dirty="0" err="1">
              <a:ln>
                <a:solidFill>
                  <a:srgbClr val="FFFFFF">
                    <a:alpha val="0"/>
                  </a:srgbClr>
                </a:solidFill>
              </a:ln>
              <a:solidFill>
                <a:srgbClr val="FFFFFF"/>
              </a:solidFill>
              <a:latin typeface="Segoe UI Light"/>
            </a:endParaRPr>
          </a:p>
        </p:txBody>
      </p:sp>
      <p:sp>
        <p:nvSpPr>
          <p:cNvPr id="82" name="Rectangle 81"/>
          <p:cNvSpPr/>
          <p:nvPr/>
        </p:nvSpPr>
        <p:spPr bwMode="auto">
          <a:xfrm>
            <a:off x="394841" y="3683826"/>
            <a:ext cx="6843740" cy="326692"/>
          </a:xfrm>
          <a:prstGeom prst="rect">
            <a:avLst/>
          </a:prstGeom>
          <a:solidFill>
            <a:srgbClr val="2687CE"/>
          </a:solidFill>
          <a:ln w="6350" cap="flat" cmpd="sng" algn="ctr">
            <a:solidFill>
              <a:srgbClr val="2687CE"/>
            </a:solidFill>
            <a:prstDash val="solid"/>
            <a:miter lim="800000"/>
            <a:headEnd type="none" w="med" len="med"/>
            <a:tailEnd type="none" w="med" len="med"/>
          </a:ln>
          <a:effec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1591755" fontAlgn="base">
              <a:defRPr/>
            </a:pPr>
            <a:endParaRPr lang="en-US" sz="1961" kern="0" dirty="0" err="1">
              <a:ln>
                <a:solidFill>
                  <a:srgbClr val="FFFFFF">
                    <a:alpha val="0"/>
                  </a:srgbClr>
                </a:solidFill>
              </a:ln>
              <a:solidFill>
                <a:srgbClr val="FFFFFF"/>
              </a:solidFill>
              <a:latin typeface="Segoe UI Light"/>
            </a:endParaRPr>
          </a:p>
        </p:txBody>
      </p:sp>
      <p:sp>
        <p:nvSpPr>
          <p:cNvPr id="83" name="Rectangle 82"/>
          <p:cNvSpPr/>
          <p:nvPr/>
        </p:nvSpPr>
        <p:spPr bwMode="auto">
          <a:xfrm>
            <a:off x="394841" y="3217091"/>
            <a:ext cx="6843740" cy="326692"/>
          </a:xfrm>
          <a:prstGeom prst="rect">
            <a:avLst/>
          </a:prstGeom>
          <a:solidFill>
            <a:srgbClr val="2687CE"/>
          </a:solidFill>
          <a:ln w="6350" cap="flat" cmpd="sng" algn="ctr">
            <a:solidFill>
              <a:srgbClr val="2687CE"/>
            </a:solidFill>
            <a:prstDash val="solid"/>
            <a:miter lim="800000"/>
            <a:headEnd type="none" w="med" len="med"/>
            <a:tailEnd type="none" w="med" len="med"/>
          </a:ln>
          <a:effec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1591755" fontAlgn="base">
              <a:defRPr/>
            </a:pPr>
            <a:endParaRPr lang="en-US" sz="1961" kern="0" dirty="0" err="1">
              <a:ln>
                <a:solidFill>
                  <a:srgbClr val="FFFFFF">
                    <a:alpha val="0"/>
                  </a:srgbClr>
                </a:solidFill>
              </a:ln>
              <a:solidFill>
                <a:srgbClr val="FFFFFF"/>
              </a:solidFill>
              <a:latin typeface="Segoe UI Light"/>
            </a:endParaRPr>
          </a:p>
        </p:txBody>
      </p:sp>
      <p:sp>
        <p:nvSpPr>
          <p:cNvPr id="84" name="Rectangle 83"/>
          <p:cNvSpPr/>
          <p:nvPr/>
        </p:nvSpPr>
        <p:spPr bwMode="auto">
          <a:xfrm>
            <a:off x="394839" y="2750355"/>
            <a:ext cx="4560803" cy="326692"/>
          </a:xfrm>
          <a:prstGeom prst="rect">
            <a:avLst/>
          </a:pr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algn="ctr" defTabSz="913652" fontAlgn="base">
              <a:lnSpc>
                <a:spcPct val="90000"/>
              </a:lnSpc>
              <a:spcBef>
                <a:spcPct val="0"/>
              </a:spcBef>
              <a:spcAft>
                <a:spcPct val="0"/>
              </a:spcAft>
              <a:defRPr/>
            </a:pPr>
            <a:endParaRPr lang="en-US" sz="2352" kern="0" dirty="0" err="1">
              <a:solidFill>
                <a:srgbClr val="FFFFFF">
                  <a:lumMod val="85000"/>
                </a:srgbClr>
              </a:solidFill>
              <a:latin typeface="Segoe UI Light"/>
              <a:ea typeface="Segoe UI" pitchFamily="34" charset="0"/>
              <a:cs typeface="Segoe UI" pitchFamily="34" charset="0"/>
            </a:endParaRPr>
          </a:p>
        </p:txBody>
      </p:sp>
      <p:sp>
        <p:nvSpPr>
          <p:cNvPr id="85" name="TextBox 84"/>
          <p:cNvSpPr txBox="1"/>
          <p:nvPr/>
        </p:nvSpPr>
        <p:spPr>
          <a:xfrm>
            <a:off x="288283" y="2637637"/>
            <a:ext cx="2437584" cy="543742"/>
          </a:xfrm>
          <a:prstGeom prst="rect">
            <a:avLst/>
          </a:prstGeom>
          <a:noFill/>
        </p:spPr>
        <p:txBody>
          <a:bodyPr wrap="none" lIns="179212" tIns="143371" rIns="179212" bIns="143371" rtlCol="0">
            <a:spAutoFit/>
          </a:bodyPr>
          <a:lstStyle/>
          <a:p>
            <a:pPr defTabSz="913917">
              <a:lnSpc>
                <a:spcPct val="90000"/>
              </a:lnSpc>
            </a:pPr>
            <a:r>
              <a:rPr lang="en-US" dirty="0">
                <a:gradFill>
                  <a:gsLst>
                    <a:gs pos="0">
                      <a:prstClr val="white"/>
                    </a:gs>
                    <a:gs pos="100000">
                      <a:prstClr val="white"/>
                    </a:gs>
                  </a:gsLst>
                  <a:lin ang="5400000" scaled="1"/>
                </a:gradFill>
                <a:latin typeface="Segoe UI Light"/>
              </a:rPr>
              <a:t>fully featured RDBMS</a:t>
            </a:r>
          </a:p>
        </p:txBody>
      </p:sp>
      <p:sp>
        <p:nvSpPr>
          <p:cNvPr id="86" name="TextBox 85"/>
          <p:cNvSpPr txBox="1"/>
          <p:nvPr/>
        </p:nvSpPr>
        <p:spPr>
          <a:xfrm>
            <a:off x="288281" y="3111801"/>
            <a:ext cx="2718070" cy="543742"/>
          </a:xfrm>
          <a:prstGeom prst="rect">
            <a:avLst/>
          </a:prstGeom>
          <a:noFill/>
        </p:spPr>
        <p:txBody>
          <a:bodyPr wrap="none" lIns="179212" tIns="143371" rIns="179212" bIns="143371" rtlCol="0">
            <a:spAutoFit/>
          </a:bodyPr>
          <a:lstStyle/>
          <a:p>
            <a:pPr defTabSz="913917">
              <a:lnSpc>
                <a:spcPct val="90000"/>
              </a:lnSpc>
            </a:pPr>
            <a:r>
              <a:rPr lang="en-US" dirty="0">
                <a:solidFill>
                  <a:prstClr val="white"/>
                </a:solidFill>
                <a:latin typeface="Segoe UI Light"/>
              </a:rPr>
              <a:t>transactional processing</a:t>
            </a:r>
          </a:p>
        </p:txBody>
      </p:sp>
      <p:sp>
        <p:nvSpPr>
          <p:cNvPr id="87" name="TextBox 86"/>
          <p:cNvSpPr txBox="1"/>
          <p:nvPr/>
        </p:nvSpPr>
        <p:spPr>
          <a:xfrm>
            <a:off x="288281" y="3599292"/>
            <a:ext cx="1403556" cy="538841"/>
          </a:xfrm>
          <a:prstGeom prst="rect">
            <a:avLst/>
          </a:prstGeom>
          <a:noFill/>
        </p:spPr>
        <p:txBody>
          <a:bodyPr wrap="none" lIns="179212" tIns="143371" rIns="179212" bIns="143371" rtlCol="0">
            <a:spAutoFit/>
          </a:bodyPr>
          <a:lstStyle/>
          <a:p>
            <a:pPr defTabSz="913917">
              <a:lnSpc>
                <a:spcPct val="90000"/>
              </a:lnSpc>
            </a:pPr>
            <a:r>
              <a:rPr lang="en-US" dirty="0">
                <a:solidFill>
                  <a:prstClr val="white"/>
                </a:solidFill>
                <a:latin typeface="Segoe UI Light"/>
              </a:rPr>
              <a:t>rich query </a:t>
            </a:r>
          </a:p>
        </p:txBody>
      </p:sp>
      <p:sp>
        <p:nvSpPr>
          <p:cNvPr id="88" name="Rectangle 87"/>
          <p:cNvSpPr/>
          <p:nvPr/>
        </p:nvSpPr>
        <p:spPr bwMode="auto">
          <a:xfrm>
            <a:off x="2705367" y="4617298"/>
            <a:ext cx="9140694" cy="326692"/>
          </a:xfrm>
          <a:prstGeom prst="rect">
            <a:avLst/>
          </a:prstGeom>
          <a:solidFill>
            <a:srgbClr val="2687CE"/>
          </a:solidFill>
          <a:ln w="6350" cap="flat" cmpd="sng" algn="ctr">
            <a:solidFill>
              <a:srgbClr val="2687CE"/>
            </a:solidFill>
            <a:prstDash val="solid"/>
            <a:miter lim="800000"/>
            <a:headEnd type="none" w="med" len="med"/>
            <a:tailEnd type="none" w="med" len="med"/>
          </a:ln>
          <a:effec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1591755" fontAlgn="base">
              <a:defRPr/>
            </a:pPr>
            <a:endParaRPr lang="en-US" sz="1961" kern="0" dirty="0" err="1">
              <a:ln>
                <a:solidFill>
                  <a:srgbClr val="FFFFFF">
                    <a:alpha val="0"/>
                  </a:srgbClr>
                </a:solidFill>
              </a:ln>
              <a:solidFill>
                <a:srgbClr val="FFFFFF"/>
              </a:solidFill>
              <a:latin typeface="Segoe UI Light"/>
            </a:endParaRPr>
          </a:p>
        </p:txBody>
      </p:sp>
      <p:sp>
        <p:nvSpPr>
          <p:cNvPr id="89" name="Rectangle 88"/>
          <p:cNvSpPr/>
          <p:nvPr/>
        </p:nvSpPr>
        <p:spPr bwMode="auto">
          <a:xfrm>
            <a:off x="2705368" y="4150562"/>
            <a:ext cx="9140693" cy="326692"/>
          </a:xfrm>
          <a:prstGeom prst="rect">
            <a:avLst/>
          </a:prstGeom>
          <a:solidFill>
            <a:srgbClr val="2687CE"/>
          </a:solidFill>
          <a:ln w="6350" cap="flat" cmpd="sng" algn="ctr">
            <a:solidFill>
              <a:srgbClr val="2687CE"/>
            </a:solidFill>
            <a:prstDash val="solid"/>
            <a:miter lim="800000"/>
            <a:headEnd type="none" w="med" len="med"/>
            <a:tailEnd type="none" w="med" len="med"/>
          </a:ln>
          <a:effec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1591755" fontAlgn="base">
              <a:defRPr/>
            </a:pPr>
            <a:endParaRPr lang="en-US" sz="1961" kern="0" dirty="0" err="1">
              <a:ln>
                <a:solidFill>
                  <a:srgbClr val="FFFFFF">
                    <a:alpha val="0"/>
                  </a:srgbClr>
                </a:solidFill>
              </a:ln>
              <a:solidFill>
                <a:srgbClr val="FFFFFF"/>
              </a:solidFill>
              <a:latin typeface="Segoe UI Light"/>
            </a:endParaRPr>
          </a:p>
        </p:txBody>
      </p:sp>
      <p:sp>
        <p:nvSpPr>
          <p:cNvPr id="90" name="TextBox 89"/>
          <p:cNvSpPr txBox="1"/>
          <p:nvPr/>
        </p:nvSpPr>
        <p:spPr>
          <a:xfrm>
            <a:off x="6560347" y="4063038"/>
            <a:ext cx="5285713" cy="543742"/>
          </a:xfrm>
          <a:prstGeom prst="rect">
            <a:avLst/>
          </a:prstGeom>
          <a:noFill/>
        </p:spPr>
        <p:txBody>
          <a:bodyPr wrap="square" lIns="179212" tIns="143371" rIns="179212" bIns="143371" rtlCol="0">
            <a:spAutoFit/>
          </a:bodyPr>
          <a:lstStyle/>
          <a:p>
            <a:pPr algn="r" defTabSz="913917">
              <a:lnSpc>
                <a:spcPct val="90000"/>
              </a:lnSpc>
            </a:pPr>
            <a:r>
              <a:rPr lang="en-US" dirty="0">
                <a:solidFill>
                  <a:prstClr val="white"/>
                </a:solidFill>
                <a:latin typeface="Segoe UI Light"/>
              </a:rPr>
              <a:t>managed as a service</a:t>
            </a:r>
          </a:p>
        </p:txBody>
      </p:sp>
      <p:sp>
        <p:nvSpPr>
          <p:cNvPr id="91" name="TextBox 90"/>
          <p:cNvSpPr txBox="1"/>
          <p:nvPr/>
        </p:nvSpPr>
        <p:spPr>
          <a:xfrm>
            <a:off x="8532826" y="4503648"/>
            <a:ext cx="3313234" cy="543742"/>
          </a:xfrm>
          <a:prstGeom prst="rect">
            <a:avLst/>
          </a:prstGeom>
          <a:noFill/>
        </p:spPr>
        <p:txBody>
          <a:bodyPr wrap="square" lIns="179212" tIns="143371" rIns="179212" bIns="143371" rtlCol="0">
            <a:spAutoFit/>
          </a:bodyPr>
          <a:lstStyle/>
          <a:p>
            <a:pPr algn="r" defTabSz="913917">
              <a:lnSpc>
                <a:spcPct val="90000"/>
              </a:lnSpc>
            </a:pPr>
            <a:r>
              <a:rPr lang="en-US" dirty="0">
                <a:solidFill>
                  <a:prstClr val="white"/>
                </a:solidFill>
                <a:latin typeface="Segoe UI Light"/>
              </a:rPr>
              <a:t>elastic scale</a:t>
            </a:r>
          </a:p>
        </p:txBody>
      </p:sp>
      <p:sp>
        <p:nvSpPr>
          <p:cNvPr id="92" name="Rectangle 91"/>
          <p:cNvSpPr/>
          <p:nvPr/>
        </p:nvSpPr>
        <p:spPr bwMode="auto">
          <a:xfrm>
            <a:off x="5015152" y="5550770"/>
            <a:ext cx="6830912" cy="326692"/>
          </a:xfrm>
          <a:prstGeom prst="rect">
            <a:avLst/>
          </a:prstGeom>
          <a:solidFill>
            <a:srgbClr val="2687CE"/>
          </a:solidFill>
          <a:ln w="6350" cap="flat" cmpd="sng" algn="ctr">
            <a:solidFill>
              <a:srgbClr val="2687CE"/>
            </a:solidFill>
            <a:prstDash val="solid"/>
            <a:miter lim="800000"/>
            <a:headEnd type="none" w="med" len="med"/>
            <a:tailEnd type="none" w="med" len="med"/>
          </a:ln>
          <a:effec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1591755" fontAlgn="base">
              <a:defRPr/>
            </a:pPr>
            <a:endParaRPr lang="en-US" sz="1961" kern="0" dirty="0" err="1">
              <a:ln>
                <a:solidFill>
                  <a:srgbClr val="FFFFFF">
                    <a:alpha val="0"/>
                  </a:srgbClr>
                </a:solidFill>
              </a:ln>
              <a:solidFill>
                <a:srgbClr val="FFFFFF"/>
              </a:solidFill>
              <a:latin typeface="Segoe UI Light"/>
            </a:endParaRPr>
          </a:p>
        </p:txBody>
      </p:sp>
      <p:sp>
        <p:nvSpPr>
          <p:cNvPr id="93" name="Rectangle 92"/>
          <p:cNvSpPr/>
          <p:nvPr/>
        </p:nvSpPr>
        <p:spPr bwMode="auto">
          <a:xfrm>
            <a:off x="5015152" y="5084374"/>
            <a:ext cx="6830912" cy="326692"/>
          </a:xfrm>
          <a:prstGeom prst="rect">
            <a:avLst/>
          </a:prstGeom>
          <a:solidFill>
            <a:srgbClr val="2687CE"/>
          </a:solidFill>
          <a:ln w="6350" cap="flat" cmpd="sng" algn="ctr">
            <a:solidFill>
              <a:srgbClr val="2687CE"/>
            </a:solidFill>
            <a:prstDash val="solid"/>
            <a:miter lim="800000"/>
            <a:headEnd type="none" w="med" len="med"/>
            <a:tailEnd type="none" w="med" len="med"/>
          </a:ln>
          <a:effec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1591755" fontAlgn="base">
              <a:defRPr/>
            </a:pPr>
            <a:endParaRPr lang="en-US" sz="1961" kern="0" dirty="0" err="1">
              <a:ln>
                <a:solidFill>
                  <a:srgbClr val="FFFFFF">
                    <a:alpha val="0"/>
                  </a:srgbClr>
                </a:solidFill>
              </a:ln>
              <a:solidFill>
                <a:srgbClr val="FFFFFF"/>
              </a:solidFill>
              <a:latin typeface="Segoe UI Light"/>
            </a:endParaRPr>
          </a:p>
        </p:txBody>
      </p:sp>
      <p:sp>
        <p:nvSpPr>
          <p:cNvPr id="94" name="TextBox 93"/>
          <p:cNvSpPr txBox="1"/>
          <p:nvPr/>
        </p:nvSpPr>
        <p:spPr>
          <a:xfrm>
            <a:off x="7094507" y="5467811"/>
            <a:ext cx="4751554" cy="543742"/>
          </a:xfrm>
          <a:prstGeom prst="rect">
            <a:avLst/>
          </a:prstGeom>
          <a:noFill/>
        </p:spPr>
        <p:txBody>
          <a:bodyPr wrap="square" lIns="179212" tIns="143371" rIns="179212" bIns="143371" rtlCol="0">
            <a:spAutoFit/>
          </a:bodyPr>
          <a:lstStyle/>
          <a:p>
            <a:pPr algn="r" defTabSz="913917">
              <a:lnSpc>
                <a:spcPct val="90000"/>
              </a:lnSpc>
            </a:pPr>
            <a:r>
              <a:rPr lang="en-US" dirty="0">
                <a:solidFill>
                  <a:prstClr val="white"/>
                </a:solidFill>
                <a:latin typeface="Segoe UI Light"/>
              </a:rPr>
              <a:t>internet accessible http/rest</a:t>
            </a:r>
          </a:p>
        </p:txBody>
      </p:sp>
      <p:sp>
        <p:nvSpPr>
          <p:cNvPr id="95" name="TextBox 94"/>
          <p:cNvSpPr txBox="1"/>
          <p:nvPr/>
        </p:nvSpPr>
        <p:spPr>
          <a:xfrm>
            <a:off x="7734489" y="4980801"/>
            <a:ext cx="4111565" cy="543742"/>
          </a:xfrm>
          <a:prstGeom prst="rect">
            <a:avLst/>
          </a:prstGeom>
          <a:noFill/>
        </p:spPr>
        <p:txBody>
          <a:bodyPr wrap="square" lIns="179212" tIns="143371" rIns="179212" bIns="143371" rtlCol="0">
            <a:spAutoFit/>
          </a:bodyPr>
          <a:lstStyle/>
          <a:p>
            <a:pPr algn="r" defTabSz="913917">
              <a:lnSpc>
                <a:spcPct val="90000"/>
              </a:lnSpc>
            </a:pPr>
            <a:r>
              <a:rPr lang="en-US" dirty="0">
                <a:solidFill>
                  <a:prstClr val="white"/>
                </a:solidFill>
                <a:latin typeface="Segoe UI Light"/>
              </a:rPr>
              <a:t>schema-free data model</a:t>
            </a:r>
          </a:p>
        </p:txBody>
      </p:sp>
      <p:sp>
        <p:nvSpPr>
          <p:cNvPr id="96" name="Rectangle 95"/>
          <p:cNvSpPr/>
          <p:nvPr/>
        </p:nvSpPr>
        <p:spPr bwMode="auto">
          <a:xfrm>
            <a:off x="7408044" y="6017507"/>
            <a:ext cx="4438019" cy="326692"/>
          </a:xfrm>
          <a:prstGeom prst="rect">
            <a:avLst/>
          </a:pr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algn="ctr" defTabSz="913652" fontAlgn="base">
              <a:lnSpc>
                <a:spcPct val="90000"/>
              </a:lnSpc>
              <a:spcBef>
                <a:spcPct val="0"/>
              </a:spcBef>
              <a:spcAft>
                <a:spcPct val="0"/>
              </a:spcAft>
              <a:defRPr/>
            </a:pPr>
            <a:endParaRPr lang="en-US" sz="2352" kern="0" dirty="0" err="1">
              <a:solidFill>
                <a:srgbClr val="FFFFFF">
                  <a:lumMod val="85000"/>
                </a:srgbClr>
              </a:solidFill>
              <a:latin typeface="Segoe UI Light"/>
              <a:ea typeface="Segoe UI" pitchFamily="34" charset="0"/>
              <a:cs typeface="Segoe UI" pitchFamily="34" charset="0"/>
            </a:endParaRPr>
          </a:p>
        </p:txBody>
      </p:sp>
      <p:sp>
        <p:nvSpPr>
          <p:cNvPr id="97" name="TextBox 96"/>
          <p:cNvSpPr txBox="1"/>
          <p:nvPr/>
        </p:nvSpPr>
        <p:spPr>
          <a:xfrm>
            <a:off x="8492252" y="5913932"/>
            <a:ext cx="3353802" cy="543742"/>
          </a:xfrm>
          <a:prstGeom prst="rect">
            <a:avLst/>
          </a:prstGeom>
          <a:noFill/>
        </p:spPr>
        <p:txBody>
          <a:bodyPr wrap="square" lIns="179212" tIns="143371" rIns="179212" bIns="143371" rtlCol="0">
            <a:spAutoFit/>
          </a:bodyPr>
          <a:lstStyle>
            <a:defPPr>
              <a:defRPr lang="en-US"/>
            </a:defPPr>
            <a:lvl1pPr>
              <a:lnSpc>
                <a:spcPct val="90000"/>
              </a:lnSpc>
              <a:defRPr>
                <a:solidFill>
                  <a:schemeClr val="bg2">
                    <a:lumMod val="75000"/>
                  </a:schemeClr>
                </a:solidFill>
              </a:defRPr>
            </a:lvl1pPr>
          </a:lstStyle>
          <a:p>
            <a:pPr algn="r" defTabSz="913917"/>
            <a:r>
              <a:rPr lang="en-US" dirty="0">
                <a:solidFill>
                  <a:prstClr val="white"/>
                </a:solidFill>
                <a:latin typeface="Segoe UI Light"/>
              </a:rPr>
              <a:t>arbitrary data formats</a:t>
            </a:r>
          </a:p>
        </p:txBody>
      </p:sp>
    </p:spTree>
    <p:extLst>
      <p:ext uri="{BB962C8B-B14F-4D97-AF65-F5344CB8AC3E}">
        <p14:creationId xmlns:p14="http://schemas.microsoft.com/office/powerpoint/2010/main" val="1995361778"/>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710" y="295279"/>
            <a:ext cx="5723377" cy="923922"/>
          </a:xfrm>
          <a:prstGeom prst="rect">
            <a:avLst/>
          </a:prstGeom>
        </p:spPr>
        <p:txBody>
          <a:bodyPr anchor="ctr">
            <a:normAutofit/>
          </a:bodyPr>
          <a:lstStyle/>
          <a:p>
            <a:pPr marL="72000"/>
            <a:r>
              <a:rPr lang="en-US" dirty="0" err="1"/>
              <a:t>MongoDB</a:t>
            </a:r>
            <a:endParaRPr lang="en-US" dirty="0"/>
          </a:p>
        </p:txBody>
      </p:sp>
      <p:sp>
        <p:nvSpPr>
          <p:cNvPr id="7" name="Rectangle 6"/>
          <p:cNvSpPr/>
          <p:nvPr/>
        </p:nvSpPr>
        <p:spPr bwMode="auto">
          <a:xfrm>
            <a:off x="143435" y="1514479"/>
            <a:ext cx="5854652" cy="53435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91440" rIns="91436" bIns="45718" numCol="1" rtlCol="0" anchor="t" anchorCtr="0" compatLnSpc="1">
            <a:prstTxWarp prst="textNoShape">
              <a:avLst/>
            </a:prstTxWarp>
          </a:bodyPr>
          <a:lstStyle/>
          <a:p>
            <a:pPr marL="72000" defTabSz="914099" fontAlgn="base">
              <a:spcBef>
                <a:spcPct val="0"/>
              </a:spcBef>
              <a:spcAft>
                <a:spcPts val="1800"/>
              </a:spcAft>
            </a:pPr>
            <a:r>
              <a:rPr lang="en-US" sz="2800" dirty="0">
                <a:gradFill>
                  <a:gsLst>
                    <a:gs pos="0">
                      <a:srgbClr val="FFFFFF"/>
                    </a:gs>
                    <a:gs pos="100000">
                      <a:srgbClr val="FFFFFF"/>
                    </a:gs>
                  </a:gsLst>
                  <a:lin ang="5400000" scaled="0"/>
                </a:gradFill>
                <a:latin typeface="+mj-lt"/>
              </a:rPr>
              <a:t>Existing applications which require extra capacity for scale out and can not be migrated</a:t>
            </a:r>
          </a:p>
          <a:p>
            <a:pPr marL="72000" defTabSz="914099" fontAlgn="base">
              <a:spcBef>
                <a:spcPct val="0"/>
              </a:spcBef>
              <a:spcAft>
                <a:spcPts val="1800"/>
              </a:spcAft>
            </a:pPr>
            <a:r>
              <a:rPr lang="en-US" sz="2800" dirty="0">
                <a:gradFill>
                  <a:gsLst>
                    <a:gs pos="0">
                      <a:srgbClr val="FFFFFF"/>
                    </a:gs>
                    <a:gs pos="100000">
                      <a:srgbClr val="FFFFFF"/>
                    </a:gs>
                  </a:gsLst>
                  <a:lin ang="5400000" scaled="0"/>
                </a:gradFill>
                <a:latin typeface="+mj-lt"/>
              </a:rPr>
              <a:t>Customer has ecosystem of IT resources for support and maintenance</a:t>
            </a:r>
          </a:p>
          <a:p>
            <a:pPr marL="72000" defTabSz="914099" fontAlgn="base">
              <a:spcBef>
                <a:spcPct val="0"/>
              </a:spcBef>
              <a:spcAft>
                <a:spcPts val="1800"/>
              </a:spcAft>
            </a:pPr>
            <a:r>
              <a:rPr lang="en-US" sz="2800" dirty="0">
                <a:gradFill>
                  <a:gsLst>
                    <a:gs pos="0">
                      <a:srgbClr val="FFFFFF"/>
                    </a:gs>
                    <a:gs pos="100000">
                      <a:srgbClr val="FFFFFF"/>
                    </a:gs>
                  </a:gsLst>
                  <a:lin ang="5400000" scaled="0"/>
                </a:gradFill>
                <a:latin typeface="+mj-lt"/>
              </a:rPr>
              <a:t>Removing CAPEX</a:t>
            </a:r>
          </a:p>
          <a:p>
            <a:pPr marL="72000" defTabSz="914099" fontAlgn="base">
              <a:spcBef>
                <a:spcPct val="0"/>
              </a:spcBef>
              <a:spcAft>
                <a:spcPts val="1800"/>
              </a:spcAft>
            </a:pPr>
            <a:r>
              <a:rPr lang="en-US" sz="2800" dirty="0">
                <a:gradFill>
                  <a:gsLst>
                    <a:gs pos="0">
                      <a:srgbClr val="FFFFFF"/>
                    </a:gs>
                    <a:gs pos="100000">
                      <a:srgbClr val="FFFFFF"/>
                    </a:gs>
                  </a:gsLst>
                  <a:lin ang="5400000" scaled="0"/>
                </a:gradFill>
                <a:latin typeface="+mj-lt"/>
              </a:rPr>
              <a:t>Mongo MMS compatibility</a:t>
            </a:r>
          </a:p>
        </p:txBody>
      </p:sp>
      <p:sp>
        <p:nvSpPr>
          <p:cNvPr id="9" name="Rectangle 8"/>
          <p:cNvSpPr/>
          <p:nvPr/>
        </p:nvSpPr>
        <p:spPr bwMode="auto">
          <a:xfrm>
            <a:off x="6347012" y="1514479"/>
            <a:ext cx="5629835" cy="53435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91440" rIns="91436" bIns="45718" numCol="1" rtlCol="0" anchor="t" anchorCtr="0" compatLnSpc="1">
            <a:prstTxWarp prst="textNoShape">
              <a:avLst/>
            </a:prstTxWarp>
          </a:bodyPr>
          <a:lstStyle/>
          <a:p>
            <a:pPr defTabSz="914099" fontAlgn="base">
              <a:spcBef>
                <a:spcPct val="0"/>
              </a:spcBef>
              <a:spcAft>
                <a:spcPts val="1800"/>
              </a:spcAft>
            </a:pPr>
            <a:r>
              <a:rPr lang="en-US" sz="2800" dirty="0">
                <a:gradFill>
                  <a:gsLst>
                    <a:gs pos="0">
                      <a:srgbClr val="FFFFFF"/>
                    </a:gs>
                    <a:gs pos="100000">
                      <a:srgbClr val="FFFFFF"/>
                    </a:gs>
                  </a:gsLst>
                  <a:lin ang="5400000" scaled="0"/>
                </a:gradFill>
                <a:latin typeface="+mj-lt"/>
              </a:rPr>
              <a:t>Applications that need managed elastic scale, query over schema free data, native JSON/JavaScript support</a:t>
            </a:r>
          </a:p>
          <a:p>
            <a:pPr defTabSz="914099" fontAlgn="base">
              <a:spcBef>
                <a:spcPct val="0"/>
              </a:spcBef>
              <a:spcAft>
                <a:spcPts val="1800"/>
              </a:spcAft>
            </a:pPr>
            <a:r>
              <a:rPr lang="en-US" sz="2800" dirty="0">
                <a:gradFill>
                  <a:gsLst>
                    <a:gs pos="0">
                      <a:srgbClr val="FFFFFF"/>
                    </a:gs>
                    <a:gs pos="100000">
                      <a:srgbClr val="FFFFFF"/>
                    </a:gs>
                  </a:gsLst>
                  <a:lin ang="5400000" scaled="0"/>
                </a:gradFill>
                <a:latin typeface="+mj-lt"/>
              </a:rPr>
              <a:t>Customer does not want to add additional IT resources for support and maintenance</a:t>
            </a:r>
          </a:p>
          <a:p>
            <a:pPr defTabSz="914099" fontAlgn="base">
              <a:spcBef>
                <a:spcPct val="0"/>
              </a:spcBef>
              <a:spcAft>
                <a:spcPts val="1800"/>
              </a:spcAft>
            </a:pPr>
            <a:r>
              <a:rPr lang="en-US" sz="2800" dirty="0">
                <a:gradFill>
                  <a:gsLst>
                    <a:gs pos="0">
                      <a:srgbClr val="FFFFFF"/>
                    </a:gs>
                    <a:gs pos="100000">
                      <a:srgbClr val="FFFFFF"/>
                    </a:gs>
                  </a:gsLst>
                  <a:lin ang="5400000" scaled="0"/>
                </a:gradFill>
                <a:latin typeface="+mj-lt"/>
              </a:rPr>
              <a:t>Avoiding CAPEX and OPEX</a:t>
            </a:r>
          </a:p>
          <a:p>
            <a:pPr defTabSz="914099" fontAlgn="base">
              <a:spcBef>
                <a:spcPct val="0"/>
              </a:spcBef>
              <a:spcAft>
                <a:spcPts val="1800"/>
              </a:spcAft>
            </a:pPr>
            <a:r>
              <a:rPr lang="en-US" sz="2800" dirty="0">
                <a:gradFill>
                  <a:gsLst>
                    <a:gs pos="0">
                      <a:srgbClr val="FFFFFF"/>
                    </a:gs>
                    <a:gs pos="100000">
                      <a:srgbClr val="FFFFFF"/>
                    </a:gs>
                  </a:gsLst>
                  <a:lin ang="5400000" scaled="0"/>
                </a:gradFill>
                <a:latin typeface="+mj-lt"/>
              </a:rPr>
              <a:t>Built-for-the-cloud database technology</a:t>
            </a:r>
          </a:p>
        </p:txBody>
      </p:sp>
      <p:sp>
        <p:nvSpPr>
          <p:cNvPr id="10" name="Title 1"/>
          <p:cNvSpPr txBox="1">
            <a:spLocks/>
          </p:cNvSpPr>
          <p:nvPr/>
        </p:nvSpPr>
        <p:spPr>
          <a:xfrm>
            <a:off x="6096000" y="295279"/>
            <a:ext cx="5723377" cy="923922"/>
          </a:xfrm>
          <a:prstGeom prst="rect">
            <a:avLst/>
          </a:prstGeom>
        </p:spPr>
        <p:txBody>
          <a:bodyPr anchor="ctr">
            <a:normAutofit/>
          </a:bodyPr>
          <a:lstStyle>
            <a:lvl1pPr algn="l" defTabSz="914180" rtl="0" eaLnBrk="1" latinLnBrk="0" hangingPunct="1">
              <a:lnSpc>
                <a:spcPct val="90000"/>
              </a:lnSpc>
              <a:spcBef>
                <a:spcPct val="0"/>
              </a:spcBef>
              <a:buNone/>
              <a:defRPr lang="en-US" sz="5200" b="0" kern="1200" cap="none" spc="-100" baseline="0">
                <a:ln w="3175">
                  <a:noFill/>
                </a:ln>
                <a:solidFill>
                  <a:schemeClr val="tx1"/>
                </a:solidFill>
                <a:effectLst/>
                <a:latin typeface="+mj-lt"/>
                <a:ea typeface="+mn-ea"/>
                <a:cs typeface="Segoe UI" pitchFamily="34" charset="0"/>
              </a:defRPr>
            </a:lvl1pPr>
          </a:lstStyle>
          <a:p>
            <a:pPr marL="72000"/>
            <a:r>
              <a:rPr lang="en-US" dirty="0" err="1"/>
              <a:t>DocumentDB</a:t>
            </a:r>
            <a:endParaRPr lang="en-US" dirty="0"/>
          </a:p>
        </p:txBody>
      </p:sp>
      <p:cxnSp>
        <p:nvCxnSpPr>
          <p:cNvPr id="11" name="Straight Connector 10"/>
          <p:cNvCxnSpPr/>
          <p:nvPr/>
        </p:nvCxnSpPr>
        <p:spPr>
          <a:xfrm>
            <a:off x="6096000" y="1622324"/>
            <a:ext cx="0" cy="5235677"/>
          </a:xfrm>
          <a:prstGeom prst="line">
            <a:avLst/>
          </a:prstGeom>
          <a:ln w="57150">
            <a:solidFill>
              <a:schemeClr val="bg1"/>
            </a:solidFill>
            <a:prstDash val="dash"/>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1332825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pPr marL="0" indent="0">
              <a:buNone/>
            </a:pPr>
            <a:r>
              <a:rPr lang="en-US" sz="6600" dirty="0"/>
              <a:t>Strong</a:t>
            </a:r>
            <a:br>
              <a:rPr lang="en-US" sz="6600" dirty="0"/>
            </a:br>
            <a:r>
              <a:rPr lang="en-US" sz="6600" dirty="0"/>
              <a:t>Bounded Stateless</a:t>
            </a:r>
            <a:br>
              <a:rPr lang="en-US" sz="6600" dirty="0"/>
            </a:br>
            <a:r>
              <a:rPr lang="en-US" sz="6600" dirty="0"/>
              <a:t>Session</a:t>
            </a:r>
            <a:br>
              <a:rPr lang="en-US" sz="6600" dirty="0"/>
            </a:br>
            <a:r>
              <a:rPr lang="en-US" sz="6600" dirty="0"/>
              <a:t>Eventual</a:t>
            </a:r>
          </a:p>
        </p:txBody>
      </p:sp>
      <p:sp>
        <p:nvSpPr>
          <p:cNvPr id="6" name="Title 5"/>
          <p:cNvSpPr>
            <a:spLocks noGrp="1"/>
          </p:cNvSpPr>
          <p:nvPr>
            <p:ph type="title"/>
          </p:nvPr>
        </p:nvSpPr>
        <p:spPr/>
        <p:txBody>
          <a:bodyPr/>
          <a:lstStyle/>
          <a:p>
            <a:r>
              <a:rPr lang="en-US" sz="4000" dirty="0"/>
              <a:t>Tunable Consistency – four distinct levels</a:t>
            </a:r>
            <a:br>
              <a:rPr lang="en-US" sz="4000" dirty="0"/>
            </a:br>
            <a:endParaRPr lang="en-US" sz="4000" dirty="0"/>
          </a:p>
        </p:txBody>
      </p:sp>
    </p:spTree>
    <p:extLst>
      <p:ext uri="{BB962C8B-B14F-4D97-AF65-F5344CB8AC3E}">
        <p14:creationId xmlns:p14="http://schemas.microsoft.com/office/powerpoint/2010/main" val="1583385803"/>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0"/>
            <a:ext cx="12201418"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solidFill>
                  <a:schemeClr val="tx1"/>
                </a:solidFill>
              </a:rPr>
              <a:t>Tunable Consistency</a:t>
            </a:r>
          </a:p>
        </p:txBody>
      </p:sp>
      <p:graphicFrame>
        <p:nvGraphicFramePr>
          <p:cNvPr id="6" name="Table 5"/>
          <p:cNvGraphicFramePr>
            <a:graphicFrameLocks noGrp="1"/>
          </p:cNvGraphicFramePr>
          <p:nvPr>
            <p:extLst/>
          </p:nvPr>
        </p:nvGraphicFramePr>
        <p:xfrm>
          <a:off x="199696" y="1680895"/>
          <a:ext cx="11792608" cy="3496210"/>
        </p:xfrm>
        <a:graphic>
          <a:graphicData uri="http://schemas.openxmlformats.org/drawingml/2006/table">
            <a:tbl>
              <a:tblPr firstRow="1" bandRow="1"/>
              <a:tblGrid>
                <a:gridCol w="2385849">
                  <a:extLst>
                    <a:ext uri="{9D8B030D-6E8A-4147-A177-3AD203B41FA5}">
                      <a16:colId xmlns:a16="http://schemas.microsoft.com/office/drawing/2014/main" val="20000"/>
                    </a:ext>
                  </a:extLst>
                </a:gridCol>
                <a:gridCol w="4637281">
                  <a:extLst>
                    <a:ext uri="{9D8B030D-6E8A-4147-A177-3AD203B41FA5}">
                      <a16:colId xmlns:a16="http://schemas.microsoft.com/office/drawing/2014/main" val="20001"/>
                    </a:ext>
                  </a:extLst>
                </a:gridCol>
                <a:gridCol w="4769478">
                  <a:extLst>
                    <a:ext uri="{9D8B030D-6E8A-4147-A177-3AD203B41FA5}">
                      <a16:colId xmlns:a16="http://schemas.microsoft.com/office/drawing/2014/main" val="20002"/>
                    </a:ext>
                  </a:extLst>
                </a:gridCol>
              </a:tblGrid>
              <a:tr h="298808">
                <a:tc>
                  <a:txBody>
                    <a:bodyPr/>
                    <a:lstStyle>
                      <a:lvl1pPr marL="0" algn="l" defTabSz="686047" rtl="0" eaLnBrk="1" latinLnBrk="0" hangingPunct="1">
                        <a:defRPr sz="1400" b="1" kern="1200">
                          <a:solidFill>
                            <a:schemeClr val="tx1"/>
                          </a:solidFill>
                          <a:latin typeface="Calibri" panose="020F0502020204030204"/>
                        </a:defRPr>
                      </a:lvl1pPr>
                      <a:lvl2pPr marL="343024" algn="l" defTabSz="686047" rtl="0" eaLnBrk="1" latinLnBrk="0" hangingPunct="1">
                        <a:defRPr sz="1400" b="1" kern="1200">
                          <a:solidFill>
                            <a:schemeClr val="tx1"/>
                          </a:solidFill>
                          <a:latin typeface="Calibri" panose="020F0502020204030204"/>
                        </a:defRPr>
                      </a:lvl2pPr>
                      <a:lvl3pPr marL="686047" algn="l" defTabSz="686047" rtl="0" eaLnBrk="1" latinLnBrk="0" hangingPunct="1">
                        <a:defRPr sz="1400" b="1" kern="1200">
                          <a:solidFill>
                            <a:schemeClr val="tx1"/>
                          </a:solidFill>
                          <a:latin typeface="Calibri" panose="020F0502020204030204"/>
                        </a:defRPr>
                      </a:lvl3pPr>
                      <a:lvl4pPr marL="1029070" algn="l" defTabSz="686047" rtl="0" eaLnBrk="1" latinLnBrk="0" hangingPunct="1">
                        <a:defRPr sz="1400" b="1" kern="1200">
                          <a:solidFill>
                            <a:schemeClr val="tx1"/>
                          </a:solidFill>
                          <a:latin typeface="Calibri" panose="020F0502020204030204"/>
                        </a:defRPr>
                      </a:lvl4pPr>
                      <a:lvl5pPr marL="1372094" algn="l" defTabSz="686047" rtl="0" eaLnBrk="1" latinLnBrk="0" hangingPunct="1">
                        <a:defRPr sz="1400" b="1" kern="1200">
                          <a:solidFill>
                            <a:schemeClr val="tx1"/>
                          </a:solidFill>
                          <a:latin typeface="Calibri" panose="020F0502020204030204"/>
                        </a:defRPr>
                      </a:lvl5pPr>
                      <a:lvl6pPr marL="1715118" algn="l" defTabSz="686047" rtl="0" eaLnBrk="1" latinLnBrk="0" hangingPunct="1">
                        <a:defRPr sz="1400" b="1" kern="1200">
                          <a:solidFill>
                            <a:schemeClr val="tx1"/>
                          </a:solidFill>
                          <a:latin typeface="Calibri" panose="020F0502020204030204"/>
                        </a:defRPr>
                      </a:lvl6pPr>
                      <a:lvl7pPr marL="2058140" algn="l" defTabSz="686047" rtl="0" eaLnBrk="1" latinLnBrk="0" hangingPunct="1">
                        <a:defRPr sz="1400" b="1" kern="1200">
                          <a:solidFill>
                            <a:schemeClr val="tx1"/>
                          </a:solidFill>
                          <a:latin typeface="Calibri" panose="020F0502020204030204"/>
                        </a:defRPr>
                      </a:lvl7pPr>
                      <a:lvl8pPr marL="2401164" algn="l" defTabSz="686047" rtl="0" eaLnBrk="1" latinLnBrk="0" hangingPunct="1">
                        <a:defRPr sz="1400" b="1" kern="1200">
                          <a:solidFill>
                            <a:schemeClr val="tx1"/>
                          </a:solidFill>
                          <a:latin typeface="Calibri" panose="020F0502020204030204"/>
                        </a:defRPr>
                      </a:lvl8pPr>
                      <a:lvl9pPr marL="2744188" algn="l" defTabSz="686047" rtl="0" eaLnBrk="1" latinLnBrk="0" hangingPunct="1">
                        <a:defRPr sz="1400" b="1" kern="1200">
                          <a:solidFill>
                            <a:schemeClr val="tx1"/>
                          </a:solidFill>
                          <a:latin typeface="Calibri" panose="020F0502020204030204"/>
                        </a:defRPr>
                      </a:lvl9pPr>
                    </a:lstStyle>
                    <a:p>
                      <a:endParaRPr lang="en-US" sz="4000" i="1" dirty="0">
                        <a:solidFill>
                          <a:schemeClr val="tx1"/>
                        </a:solidFill>
                        <a:latin typeface="+mj-lt"/>
                        <a:cs typeface="Consolas" panose="020B0609020204030204" pitchFamily="49" charset="0"/>
                      </a:endParaRPr>
                    </a:p>
                  </a:txBody>
                  <a:tcPr marL="89642" marR="89642" marT="44821" marB="44821">
                    <a:lnL>
                      <a:noFill/>
                    </a:lnL>
                    <a:lnR>
                      <a:noFill/>
                    </a:lnR>
                    <a:lnT w="12700" cmpd="sng">
                      <a:noFill/>
                    </a:lnT>
                    <a:lnB w="12700" cmpd="sng">
                      <a:noFill/>
                    </a:lnB>
                    <a:lnTlToBr w="12700" cmpd="sng">
                      <a:noFill/>
                      <a:prstDash val="solid"/>
                    </a:lnTlToBr>
                    <a:lnBlToTr w="12700" cmpd="sng">
                      <a:noFill/>
                      <a:prstDash val="solid"/>
                    </a:lnBlToTr>
                    <a:noFill/>
                  </a:tcPr>
                </a:tc>
                <a:tc>
                  <a:txBody>
                    <a:bodyPr/>
                    <a:lstStyle>
                      <a:lvl1pPr marL="0" algn="l" defTabSz="686047" rtl="0" eaLnBrk="1" latinLnBrk="0" hangingPunct="1">
                        <a:defRPr sz="1400" b="1" kern="1200">
                          <a:solidFill>
                            <a:schemeClr val="tx1"/>
                          </a:solidFill>
                          <a:latin typeface="Calibri" panose="020F0502020204030204"/>
                        </a:defRPr>
                      </a:lvl1pPr>
                      <a:lvl2pPr marL="343024" algn="l" defTabSz="686047" rtl="0" eaLnBrk="1" latinLnBrk="0" hangingPunct="1">
                        <a:defRPr sz="1400" b="1" kern="1200">
                          <a:solidFill>
                            <a:schemeClr val="tx1"/>
                          </a:solidFill>
                          <a:latin typeface="Calibri" panose="020F0502020204030204"/>
                        </a:defRPr>
                      </a:lvl2pPr>
                      <a:lvl3pPr marL="686047" algn="l" defTabSz="686047" rtl="0" eaLnBrk="1" latinLnBrk="0" hangingPunct="1">
                        <a:defRPr sz="1400" b="1" kern="1200">
                          <a:solidFill>
                            <a:schemeClr val="tx1"/>
                          </a:solidFill>
                          <a:latin typeface="Calibri" panose="020F0502020204030204"/>
                        </a:defRPr>
                      </a:lvl3pPr>
                      <a:lvl4pPr marL="1029070" algn="l" defTabSz="686047" rtl="0" eaLnBrk="1" latinLnBrk="0" hangingPunct="1">
                        <a:defRPr sz="1400" b="1" kern="1200">
                          <a:solidFill>
                            <a:schemeClr val="tx1"/>
                          </a:solidFill>
                          <a:latin typeface="Calibri" panose="020F0502020204030204"/>
                        </a:defRPr>
                      </a:lvl4pPr>
                      <a:lvl5pPr marL="1372094" algn="l" defTabSz="686047" rtl="0" eaLnBrk="1" latinLnBrk="0" hangingPunct="1">
                        <a:defRPr sz="1400" b="1" kern="1200">
                          <a:solidFill>
                            <a:schemeClr val="tx1"/>
                          </a:solidFill>
                          <a:latin typeface="Calibri" panose="020F0502020204030204"/>
                        </a:defRPr>
                      </a:lvl5pPr>
                      <a:lvl6pPr marL="1715118" algn="l" defTabSz="686047" rtl="0" eaLnBrk="1" latinLnBrk="0" hangingPunct="1">
                        <a:defRPr sz="1400" b="1" kern="1200">
                          <a:solidFill>
                            <a:schemeClr val="tx1"/>
                          </a:solidFill>
                          <a:latin typeface="Calibri" panose="020F0502020204030204"/>
                        </a:defRPr>
                      </a:lvl6pPr>
                      <a:lvl7pPr marL="2058140" algn="l" defTabSz="686047" rtl="0" eaLnBrk="1" latinLnBrk="0" hangingPunct="1">
                        <a:defRPr sz="1400" b="1" kern="1200">
                          <a:solidFill>
                            <a:schemeClr val="tx1"/>
                          </a:solidFill>
                          <a:latin typeface="Calibri" panose="020F0502020204030204"/>
                        </a:defRPr>
                      </a:lvl7pPr>
                      <a:lvl8pPr marL="2401164" algn="l" defTabSz="686047" rtl="0" eaLnBrk="1" latinLnBrk="0" hangingPunct="1">
                        <a:defRPr sz="1400" b="1" kern="1200">
                          <a:solidFill>
                            <a:schemeClr val="tx1"/>
                          </a:solidFill>
                          <a:latin typeface="Calibri" panose="020F0502020204030204"/>
                        </a:defRPr>
                      </a:lvl8pPr>
                      <a:lvl9pPr marL="2744188" algn="l" defTabSz="686047" rtl="0" eaLnBrk="1" latinLnBrk="0" hangingPunct="1">
                        <a:defRPr sz="1400" b="1" kern="1200">
                          <a:solidFill>
                            <a:schemeClr val="tx1"/>
                          </a:solidFill>
                          <a:latin typeface="Calibri" panose="020F0502020204030204"/>
                        </a:defRPr>
                      </a:lvl9pPr>
                    </a:lstStyle>
                    <a:p>
                      <a:r>
                        <a:rPr lang="en-US" sz="3200" b="0" i="1" dirty="0">
                          <a:solidFill>
                            <a:schemeClr val="tx1"/>
                          </a:solidFill>
                          <a:latin typeface="+mj-lt"/>
                          <a:cs typeface="Consolas" panose="020B0609020204030204" pitchFamily="49" charset="0"/>
                        </a:rPr>
                        <a:t>Writes</a:t>
                      </a:r>
                    </a:p>
                  </a:txBody>
                  <a:tcPr marL="89642" marR="89642" marT="44821" marB="44821" anchor="b">
                    <a:lnL>
                      <a:noFill/>
                    </a:lnL>
                    <a:lnR>
                      <a:noFill/>
                    </a:lnR>
                    <a:lnT w="12700" cmpd="sng">
                      <a:noFill/>
                    </a:lnT>
                    <a:lnB w="12700" cmpd="sng">
                      <a:noFill/>
                    </a:lnB>
                    <a:lnTlToBr w="12700" cmpd="sng">
                      <a:noFill/>
                      <a:prstDash val="solid"/>
                    </a:lnTlToBr>
                    <a:lnBlToTr w="12700" cmpd="sng">
                      <a:noFill/>
                      <a:prstDash val="solid"/>
                    </a:lnBlToTr>
                    <a:noFill/>
                  </a:tcPr>
                </a:tc>
                <a:tc>
                  <a:txBody>
                    <a:bodyPr/>
                    <a:lstStyle>
                      <a:lvl1pPr marL="0" algn="l" defTabSz="686047" rtl="0" eaLnBrk="1" latinLnBrk="0" hangingPunct="1">
                        <a:defRPr sz="1400" b="1" kern="1200">
                          <a:solidFill>
                            <a:schemeClr val="tx1"/>
                          </a:solidFill>
                          <a:latin typeface="Calibri" panose="020F0502020204030204"/>
                        </a:defRPr>
                      </a:lvl1pPr>
                      <a:lvl2pPr marL="343024" algn="l" defTabSz="686047" rtl="0" eaLnBrk="1" latinLnBrk="0" hangingPunct="1">
                        <a:defRPr sz="1400" b="1" kern="1200">
                          <a:solidFill>
                            <a:schemeClr val="tx1"/>
                          </a:solidFill>
                          <a:latin typeface="Calibri" panose="020F0502020204030204"/>
                        </a:defRPr>
                      </a:lvl2pPr>
                      <a:lvl3pPr marL="686047" algn="l" defTabSz="686047" rtl="0" eaLnBrk="1" latinLnBrk="0" hangingPunct="1">
                        <a:defRPr sz="1400" b="1" kern="1200">
                          <a:solidFill>
                            <a:schemeClr val="tx1"/>
                          </a:solidFill>
                          <a:latin typeface="Calibri" panose="020F0502020204030204"/>
                        </a:defRPr>
                      </a:lvl3pPr>
                      <a:lvl4pPr marL="1029070" algn="l" defTabSz="686047" rtl="0" eaLnBrk="1" latinLnBrk="0" hangingPunct="1">
                        <a:defRPr sz="1400" b="1" kern="1200">
                          <a:solidFill>
                            <a:schemeClr val="tx1"/>
                          </a:solidFill>
                          <a:latin typeface="Calibri" panose="020F0502020204030204"/>
                        </a:defRPr>
                      </a:lvl4pPr>
                      <a:lvl5pPr marL="1372094" algn="l" defTabSz="686047" rtl="0" eaLnBrk="1" latinLnBrk="0" hangingPunct="1">
                        <a:defRPr sz="1400" b="1" kern="1200">
                          <a:solidFill>
                            <a:schemeClr val="tx1"/>
                          </a:solidFill>
                          <a:latin typeface="Calibri" panose="020F0502020204030204"/>
                        </a:defRPr>
                      </a:lvl5pPr>
                      <a:lvl6pPr marL="1715118" algn="l" defTabSz="686047" rtl="0" eaLnBrk="1" latinLnBrk="0" hangingPunct="1">
                        <a:defRPr sz="1400" b="1" kern="1200">
                          <a:solidFill>
                            <a:schemeClr val="tx1"/>
                          </a:solidFill>
                          <a:latin typeface="Calibri" panose="020F0502020204030204"/>
                        </a:defRPr>
                      </a:lvl6pPr>
                      <a:lvl7pPr marL="2058140" algn="l" defTabSz="686047" rtl="0" eaLnBrk="1" latinLnBrk="0" hangingPunct="1">
                        <a:defRPr sz="1400" b="1" kern="1200">
                          <a:solidFill>
                            <a:schemeClr val="tx1"/>
                          </a:solidFill>
                          <a:latin typeface="Calibri" panose="020F0502020204030204"/>
                        </a:defRPr>
                      </a:lvl7pPr>
                      <a:lvl8pPr marL="2401164" algn="l" defTabSz="686047" rtl="0" eaLnBrk="1" latinLnBrk="0" hangingPunct="1">
                        <a:defRPr sz="1400" b="1" kern="1200">
                          <a:solidFill>
                            <a:schemeClr val="tx1"/>
                          </a:solidFill>
                          <a:latin typeface="Calibri" panose="020F0502020204030204"/>
                        </a:defRPr>
                      </a:lvl8pPr>
                      <a:lvl9pPr marL="2744188" algn="l" defTabSz="686047" rtl="0" eaLnBrk="1" latinLnBrk="0" hangingPunct="1">
                        <a:defRPr sz="1400" b="1" kern="1200">
                          <a:solidFill>
                            <a:schemeClr val="tx1"/>
                          </a:solidFill>
                          <a:latin typeface="Calibri" panose="020F0502020204030204"/>
                        </a:defRPr>
                      </a:lvl9pPr>
                    </a:lstStyle>
                    <a:p>
                      <a:r>
                        <a:rPr lang="en-US" sz="3200" b="0" i="1" dirty="0">
                          <a:solidFill>
                            <a:schemeClr val="tx1"/>
                          </a:solidFill>
                          <a:latin typeface="+mj-lt"/>
                          <a:cs typeface="Consolas" panose="020B0609020204030204" pitchFamily="49" charset="0"/>
                        </a:rPr>
                        <a:t>Reads</a:t>
                      </a:r>
                    </a:p>
                  </a:txBody>
                  <a:tcPr marL="89642" marR="89642" marT="44821" marB="44821" anchor="b">
                    <a:lnL>
                      <a:noFill/>
                    </a:lnL>
                    <a:lnR>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507974">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a:solidFill>
                            <a:schemeClr val="tx1"/>
                          </a:solidFill>
                          <a:latin typeface="+mj-lt"/>
                          <a:cs typeface="Consolas" panose="020B0609020204030204" pitchFamily="49" charset="0"/>
                        </a:rPr>
                        <a:t>Strong</a:t>
                      </a:r>
                    </a:p>
                  </a:txBody>
                  <a:tcPr marL="89642" marR="89642" marT="44821" marB="44821">
                    <a:lnL>
                      <a:noFill/>
                    </a:lnL>
                    <a:lnR>
                      <a:noFill/>
                    </a:lnR>
                    <a:lnT w="12700" cmpd="sng">
                      <a:noFill/>
                    </a:lnT>
                    <a:lnB>
                      <a:noFill/>
                    </a:lnB>
                    <a:lnTlToBr w="12700" cmpd="sng">
                      <a:noFill/>
                      <a:prstDash val="solid"/>
                    </a:lnTlToBr>
                    <a:lnBlToTr w="12700" cmpd="sng">
                      <a:noFill/>
                      <a:prstDash val="solid"/>
                    </a:lnBlToTr>
                    <a:solidFill>
                      <a:sysClr val="windowText" lastClr="000000">
                        <a:alpha val="20000"/>
                      </a:sysClr>
                    </a:solidFill>
                  </a:tcPr>
                </a:tc>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a:solidFill>
                            <a:schemeClr val="tx1"/>
                          </a:solidFill>
                          <a:latin typeface="+mj-lt"/>
                          <a:cs typeface="Consolas" panose="020B0609020204030204" pitchFamily="49" charset="0"/>
                        </a:rPr>
                        <a:t>sync quorum writes</a:t>
                      </a:r>
                    </a:p>
                  </a:txBody>
                  <a:tcPr marL="89642" marR="89642" marT="44821" marB="44821">
                    <a:lnL>
                      <a:noFill/>
                    </a:lnL>
                    <a:lnR>
                      <a:noFill/>
                    </a:lnR>
                    <a:lnT w="12700" cmpd="sng">
                      <a:noFill/>
                    </a:lnT>
                    <a:lnB>
                      <a:noFill/>
                    </a:lnB>
                    <a:lnTlToBr w="12700" cmpd="sng">
                      <a:noFill/>
                      <a:prstDash val="solid"/>
                    </a:lnTlToBr>
                    <a:lnBlToTr w="12700" cmpd="sng">
                      <a:noFill/>
                      <a:prstDash val="solid"/>
                    </a:lnBlToTr>
                    <a:solidFill>
                      <a:sysClr val="windowText" lastClr="000000">
                        <a:alpha val="20000"/>
                      </a:sysClr>
                    </a:solidFill>
                  </a:tcPr>
                </a:tc>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a:solidFill>
                            <a:schemeClr val="tx1"/>
                          </a:solidFill>
                          <a:latin typeface="+mj-lt"/>
                          <a:cs typeface="Consolas" panose="020B0609020204030204" pitchFamily="49" charset="0"/>
                        </a:rPr>
                        <a:t>quorum</a:t>
                      </a:r>
                      <a:r>
                        <a:rPr lang="en-US" sz="4000" baseline="0" dirty="0">
                          <a:solidFill>
                            <a:schemeClr val="tx1"/>
                          </a:solidFill>
                          <a:latin typeface="+mj-lt"/>
                          <a:cs typeface="Consolas" panose="020B0609020204030204" pitchFamily="49" charset="0"/>
                        </a:rPr>
                        <a:t> reads</a:t>
                      </a:r>
                      <a:endParaRPr lang="en-US" sz="4000" dirty="0">
                        <a:solidFill>
                          <a:schemeClr val="tx1"/>
                        </a:solidFill>
                        <a:latin typeface="+mj-lt"/>
                        <a:cs typeface="Consolas" panose="020B0609020204030204" pitchFamily="49" charset="0"/>
                      </a:endParaRPr>
                    </a:p>
                  </a:txBody>
                  <a:tcPr marL="89642" marR="89642" marT="44821" marB="44821">
                    <a:lnL>
                      <a:noFill/>
                    </a:lnL>
                    <a:lnR>
                      <a:noFill/>
                    </a:lnR>
                    <a:lnT w="12700" cmpd="sng">
                      <a:noFill/>
                    </a:lnT>
                    <a:lnB>
                      <a:noFill/>
                    </a:lnB>
                    <a:lnTlToBr w="12700" cmpd="sng">
                      <a:noFill/>
                      <a:prstDash val="solid"/>
                    </a:lnTlToBr>
                    <a:lnBlToTr w="12700" cmpd="sng">
                      <a:noFill/>
                      <a:prstDash val="solid"/>
                    </a:lnBlToTr>
                    <a:solidFill>
                      <a:sysClr val="windowText" lastClr="000000">
                        <a:alpha val="20000"/>
                      </a:sysClr>
                    </a:solidFill>
                  </a:tcPr>
                </a:tc>
                <a:extLst>
                  <a:ext uri="{0D108BD9-81ED-4DB2-BD59-A6C34878D82A}">
                    <a16:rowId xmlns:a16="http://schemas.microsoft.com/office/drawing/2014/main" val="10001"/>
                  </a:ext>
                </a:extLst>
              </a:tr>
              <a:tr h="507974">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a:solidFill>
                            <a:schemeClr val="tx1"/>
                          </a:solidFill>
                          <a:latin typeface="+mj-lt"/>
                          <a:cs typeface="Consolas" panose="020B0609020204030204" pitchFamily="49" charset="0"/>
                        </a:rPr>
                        <a:t>Bounded</a:t>
                      </a:r>
                    </a:p>
                  </a:txBody>
                  <a:tcPr marL="89642" marR="89642" marT="44821" marB="44821">
                    <a:lnL>
                      <a:noFill/>
                    </a:lnL>
                    <a:lnR>
                      <a:noFill/>
                    </a:lnR>
                    <a:lnT>
                      <a:noFill/>
                    </a:lnT>
                    <a:lnB>
                      <a:noFill/>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err="1">
                          <a:solidFill>
                            <a:schemeClr val="tx1"/>
                          </a:solidFill>
                          <a:latin typeface="+mj-lt"/>
                          <a:cs typeface="Consolas" panose="020B0609020204030204" pitchFamily="49" charset="0"/>
                        </a:rPr>
                        <a:t>async</a:t>
                      </a:r>
                      <a:r>
                        <a:rPr lang="en-US" sz="4000" baseline="0" dirty="0">
                          <a:solidFill>
                            <a:schemeClr val="tx1"/>
                          </a:solidFill>
                          <a:latin typeface="+mj-lt"/>
                          <a:cs typeface="Consolas" panose="020B0609020204030204" pitchFamily="49" charset="0"/>
                        </a:rPr>
                        <a:t> replication</a:t>
                      </a:r>
                      <a:endParaRPr lang="en-US" sz="4000" dirty="0">
                        <a:solidFill>
                          <a:schemeClr val="tx1"/>
                        </a:solidFill>
                        <a:latin typeface="+mj-lt"/>
                        <a:cs typeface="Consolas" panose="020B0609020204030204" pitchFamily="49" charset="0"/>
                      </a:endParaRPr>
                    </a:p>
                  </a:txBody>
                  <a:tcPr marL="89642" marR="89642" marT="44821" marB="44821">
                    <a:lnL>
                      <a:noFill/>
                    </a:lnL>
                    <a:lnR>
                      <a:noFill/>
                    </a:lnR>
                    <a:lnT>
                      <a:noFill/>
                    </a:lnT>
                    <a:lnB>
                      <a:noFill/>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a:solidFill>
                            <a:schemeClr val="tx1"/>
                          </a:solidFill>
                          <a:latin typeface="+mj-lt"/>
                          <a:cs typeface="Consolas" panose="020B0609020204030204" pitchFamily="49" charset="0"/>
                        </a:rPr>
                        <a:t>quorum reads</a:t>
                      </a:r>
                    </a:p>
                  </a:txBody>
                  <a:tcPr marL="89642" marR="89642" marT="44821" marB="44821">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475696">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a:solidFill>
                            <a:schemeClr val="tx1"/>
                          </a:solidFill>
                          <a:latin typeface="+mj-lt"/>
                          <a:cs typeface="Consolas" panose="020B0609020204030204" pitchFamily="49" charset="0"/>
                        </a:rPr>
                        <a:t>Session</a:t>
                      </a:r>
                    </a:p>
                  </a:txBody>
                  <a:tcPr marL="89642" marR="89642" marT="44821" marB="44821">
                    <a:lnL>
                      <a:noFill/>
                    </a:lnL>
                    <a:lnR>
                      <a:noFill/>
                    </a:lnR>
                    <a:lnT>
                      <a:noFill/>
                    </a:lnT>
                    <a:lnB>
                      <a:noFill/>
                    </a:lnB>
                    <a:lnTlToBr w="12700" cmpd="sng">
                      <a:noFill/>
                      <a:prstDash val="solid"/>
                    </a:lnTlToBr>
                    <a:lnBlToTr w="12700" cmpd="sng">
                      <a:noFill/>
                      <a:prstDash val="solid"/>
                    </a:lnBlToTr>
                    <a:solidFill>
                      <a:sysClr val="windowText" lastClr="000000">
                        <a:alpha val="20000"/>
                      </a:sysClr>
                    </a:solidFill>
                  </a:tcPr>
                </a:tc>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err="1">
                          <a:solidFill>
                            <a:schemeClr val="tx1"/>
                          </a:solidFill>
                          <a:latin typeface="+mj-lt"/>
                          <a:cs typeface="Consolas" panose="020B0609020204030204" pitchFamily="49" charset="0"/>
                        </a:rPr>
                        <a:t>async</a:t>
                      </a:r>
                      <a:r>
                        <a:rPr lang="en-US" sz="4000" dirty="0">
                          <a:solidFill>
                            <a:schemeClr val="tx1"/>
                          </a:solidFill>
                          <a:latin typeface="+mj-lt"/>
                          <a:cs typeface="Consolas" panose="020B0609020204030204" pitchFamily="49" charset="0"/>
                        </a:rPr>
                        <a:t> replication</a:t>
                      </a:r>
                    </a:p>
                  </a:txBody>
                  <a:tcPr marL="89642" marR="89642" marT="44821" marB="44821">
                    <a:lnL>
                      <a:noFill/>
                    </a:lnL>
                    <a:lnR>
                      <a:noFill/>
                    </a:lnR>
                    <a:lnT>
                      <a:noFill/>
                    </a:lnT>
                    <a:lnB>
                      <a:noFill/>
                    </a:lnB>
                    <a:lnTlToBr w="12700" cmpd="sng">
                      <a:noFill/>
                      <a:prstDash val="solid"/>
                    </a:lnTlToBr>
                    <a:lnBlToTr w="12700" cmpd="sng">
                      <a:noFill/>
                      <a:prstDash val="solid"/>
                    </a:lnBlToTr>
                    <a:solidFill>
                      <a:sysClr val="windowText" lastClr="000000">
                        <a:alpha val="20000"/>
                      </a:sysClr>
                    </a:solidFill>
                  </a:tcPr>
                </a:tc>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a:solidFill>
                            <a:schemeClr val="tx1"/>
                          </a:solidFill>
                          <a:latin typeface="+mj-lt"/>
                          <a:cs typeface="Consolas" panose="020B0609020204030204" pitchFamily="49" charset="0"/>
                        </a:rPr>
                        <a:t>session bound replica</a:t>
                      </a:r>
                    </a:p>
                  </a:txBody>
                  <a:tcPr marL="89642" marR="89642" marT="44821" marB="44821">
                    <a:lnL>
                      <a:noFill/>
                    </a:lnL>
                    <a:lnR>
                      <a:noFill/>
                    </a:lnR>
                    <a:lnT>
                      <a:noFill/>
                    </a:lnT>
                    <a:lnB>
                      <a:noFill/>
                    </a:lnB>
                    <a:lnTlToBr w="12700" cmpd="sng">
                      <a:noFill/>
                      <a:prstDash val="solid"/>
                    </a:lnTlToBr>
                    <a:lnBlToTr w="12700" cmpd="sng">
                      <a:noFill/>
                      <a:prstDash val="solid"/>
                    </a:lnBlToTr>
                    <a:solidFill>
                      <a:sysClr val="windowText" lastClr="000000">
                        <a:alpha val="20000"/>
                      </a:sysClr>
                    </a:solidFill>
                  </a:tcPr>
                </a:tc>
                <a:extLst>
                  <a:ext uri="{0D108BD9-81ED-4DB2-BD59-A6C34878D82A}">
                    <a16:rowId xmlns:a16="http://schemas.microsoft.com/office/drawing/2014/main" val="10003"/>
                  </a:ext>
                </a:extLst>
              </a:tr>
              <a:tr h="507974">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a:solidFill>
                            <a:schemeClr val="tx1"/>
                          </a:solidFill>
                          <a:latin typeface="+mj-lt"/>
                          <a:cs typeface="Consolas" panose="020B0609020204030204" pitchFamily="49" charset="0"/>
                        </a:rPr>
                        <a:t>Eventual</a:t>
                      </a:r>
                    </a:p>
                  </a:txBody>
                  <a:tcPr marL="89642" marR="89642" marT="44821" marB="44821">
                    <a:lnL>
                      <a:noFill/>
                    </a:lnL>
                    <a:lnR>
                      <a:noFill/>
                    </a:lnR>
                    <a:lnT>
                      <a:noFill/>
                    </a:lnT>
                    <a:lnB w="12700" cmpd="sng">
                      <a:noFill/>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err="1">
                          <a:solidFill>
                            <a:schemeClr val="tx1"/>
                          </a:solidFill>
                          <a:latin typeface="+mj-lt"/>
                          <a:cs typeface="Consolas" panose="020B0609020204030204" pitchFamily="49" charset="0"/>
                        </a:rPr>
                        <a:t>async</a:t>
                      </a:r>
                      <a:r>
                        <a:rPr lang="en-US" sz="4000" dirty="0">
                          <a:solidFill>
                            <a:schemeClr val="tx1"/>
                          </a:solidFill>
                          <a:latin typeface="+mj-lt"/>
                          <a:cs typeface="Consolas" panose="020B0609020204030204" pitchFamily="49" charset="0"/>
                        </a:rPr>
                        <a:t> replication</a:t>
                      </a:r>
                    </a:p>
                  </a:txBody>
                  <a:tcPr marL="89642" marR="89642" marT="44821" marB="44821">
                    <a:lnL>
                      <a:noFill/>
                    </a:lnL>
                    <a:lnR>
                      <a:noFill/>
                    </a:lnR>
                    <a:lnT>
                      <a:noFill/>
                    </a:lnT>
                    <a:lnB w="12700" cmpd="sng">
                      <a:noFill/>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a:solidFill>
                            <a:schemeClr val="tx1"/>
                          </a:solidFill>
                          <a:latin typeface="+mj-lt"/>
                          <a:cs typeface="Consolas" panose="020B0609020204030204" pitchFamily="49" charset="0"/>
                        </a:rPr>
                        <a:t>any replica</a:t>
                      </a:r>
                    </a:p>
                  </a:txBody>
                  <a:tcPr marL="89642" marR="89642" marT="44821" marB="44821">
                    <a:lnL>
                      <a:noFill/>
                    </a:lnL>
                    <a:lnR>
                      <a:noFill/>
                    </a:lnR>
                    <a:lnT>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bl>
          </a:graphicData>
        </a:graphic>
      </p:graphicFrame>
      <p:graphicFrame>
        <p:nvGraphicFramePr>
          <p:cNvPr id="9" name="Table 8"/>
          <p:cNvGraphicFramePr>
            <a:graphicFrameLocks noGrp="1"/>
          </p:cNvGraphicFramePr>
          <p:nvPr>
            <p:extLst/>
          </p:nvPr>
        </p:nvGraphicFramePr>
        <p:xfrm>
          <a:off x="177554" y="5303520"/>
          <a:ext cx="12023864" cy="1554480"/>
        </p:xfrm>
        <a:graphic>
          <a:graphicData uri="http://schemas.openxmlformats.org/drawingml/2006/table">
            <a:tbl>
              <a:tblPr firstRow="1" bandRow="1">
                <a:tableStyleId>{5C22544A-7EE6-4342-B048-85BDC9FD1C3A}</a:tableStyleId>
              </a:tblPr>
              <a:tblGrid>
                <a:gridCol w="365098">
                  <a:extLst>
                    <a:ext uri="{9D8B030D-6E8A-4147-A177-3AD203B41FA5}">
                      <a16:colId xmlns:a16="http://schemas.microsoft.com/office/drawing/2014/main" val="20000"/>
                    </a:ext>
                  </a:extLst>
                </a:gridCol>
                <a:gridCol w="11658766">
                  <a:extLst>
                    <a:ext uri="{9D8B030D-6E8A-4147-A177-3AD203B41FA5}">
                      <a16:colId xmlns:a16="http://schemas.microsoft.com/office/drawing/2014/main" val="20001"/>
                    </a:ext>
                  </a:extLst>
                </a:gridCol>
              </a:tblGrid>
              <a:tr h="1245476">
                <a:tc>
                  <a:txBody>
                    <a:bodyPr/>
                    <a:lstStyle/>
                    <a:p>
                      <a:r>
                        <a:rPr lang="en-US" sz="3200" b="0" kern="1200" dirty="0">
                          <a:solidFill>
                            <a:schemeClr val="tx1"/>
                          </a:solidFill>
                          <a:latin typeface="+mj-lt"/>
                          <a:ea typeface="+mn-ea"/>
                          <a:cs typeface="Consolas" panose="020B0609020204030204" pitchFamily="49" charset="0"/>
                        </a:rPr>
                        <a:t>*</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r>
                        <a:rPr lang="en-US" sz="3200" b="0" kern="1200" dirty="0">
                          <a:solidFill>
                            <a:schemeClr val="tx1"/>
                          </a:solidFill>
                          <a:latin typeface="+mj-lt"/>
                          <a:ea typeface="+mn-ea"/>
                          <a:cs typeface="Consolas" panose="020B0609020204030204" pitchFamily="49" charset="0"/>
                        </a:rPr>
                        <a:t>Ideal consistency and performance tradeoff for many application scenarios. High performance writes and reads with predictable consistency.</a:t>
                      </a: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
        <p:nvSpPr>
          <p:cNvPr id="2" name="Rectangle 1"/>
          <p:cNvSpPr/>
          <p:nvPr/>
        </p:nvSpPr>
        <p:spPr>
          <a:xfrm>
            <a:off x="1754066" y="3733065"/>
            <a:ext cx="382162" cy="707886"/>
          </a:xfrm>
          <a:prstGeom prst="rect">
            <a:avLst/>
          </a:prstGeom>
        </p:spPr>
        <p:txBody>
          <a:bodyPr wrap="square">
            <a:spAutoFit/>
          </a:bodyPr>
          <a:lstStyle/>
          <a:p>
            <a:r>
              <a:rPr lang="en-US" sz="4000" dirty="0">
                <a:latin typeface="+mj-lt"/>
                <a:cs typeface="Consolas" panose="020B0609020204030204" pitchFamily="49" charset="0"/>
              </a:rPr>
              <a:t>*</a:t>
            </a:r>
          </a:p>
        </p:txBody>
      </p:sp>
    </p:spTree>
    <p:extLst>
      <p:ext uri="{BB962C8B-B14F-4D97-AF65-F5344CB8AC3E}">
        <p14:creationId xmlns:p14="http://schemas.microsoft.com/office/powerpoint/2010/main" val="12500006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SQL Database</a:t>
            </a:r>
          </a:p>
        </p:txBody>
      </p:sp>
      <p:pic>
        <p:nvPicPr>
          <p:cNvPr id="3" name="Picture 2"/>
          <p:cNvPicPr>
            <a:picLocks noChangeAspect="1"/>
          </p:cNvPicPr>
          <p:nvPr/>
        </p:nvPicPr>
        <p:blipFill>
          <a:blip r:embed="rId3">
            <a:biLevel thresh="25000"/>
          </a:blip>
          <a:stretch>
            <a:fillRect/>
          </a:stretch>
        </p:blipFill>
        <p:spPr>
          <a:xfrm>
            <a:off x="10188388" y="4627850"/>
            <a:ext cx="1303302" cy="1371600"/>
          </a:xfrm>
          <a:prstGeom prst="rect">
            <a:avLst/>
          </a:prstGeom>
        </p:spPr>
      </p:pic>
    </p:spTree>
    <p:extLst>
      <p:ext uri="{BB962C8B-B14F-4D97-AF65-F5344CB8AC3E}">
        <p14:creationId xmlns:p14="http://schemas.microsoft.com/office/powerpoint/2010/main" val="2684789615"/>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pPr marL="0" indent="0">
              <a:buNone/>
            </a:pPr>
            <a:r>
              <a:rPr lang="en-US" sz="6600" dirty="0"/>
              <a:t>Hash</a:t>
            </a:r>
            <a:br>
              <a:rPr lang="en-US" sz="6600" dirty="0"/>
            </a:br>
            <a:r>
              <a:rPr lang="en-US" sz="6600" dirty="0"/>
              <a:t>Range</a:t>
            </a:r>
            <a:br>
              <a:rPr lang="en-US" sz="6600" dirty="0"/>
            </a:br>
            <a:r>
              <a:rPr lang="en-US" sz="6600" dirty="0"/>
              <a:t>Lookup</a:t>
            </a:r>
          </a:p>
        </p:txBody>
      </p:sp>
      <p:sp>
        <p:nvSpPr>
          <p:cNvPr id="6" name="Title 5"/>
          <p:cNvSpPr>
            <a:spLocks noGrp="1"/>
          </p:cNvSpPr>
          <p:nvPr>
            <p:ph type="title"/>
          </p:nvPr>
        </p:nvSpPr>
        <p:spPr/>
        <p:txBody>
          <a:bodyPr/>
          <a:lstStyle/>
          <a:p>
            <a:r>
              <a:rPr lang="en-US" sz="4000" dirty="0"/>
              <a:t>Partitioning Data</a:t>
            </a:r>
            <a:br>
              <a:rPr lang="en-US" sz="4000" dirty="0"/>
            </a:br>
            <a:endParaRPr lang="en-US" sz="4000" dirty="0"/>
          </a:p>
        </p:txBody>
      </p:sp>
    </p:spTree>
    <p:extLst>
      <p:ext uri="{BB962C8B-B14F-4D97-AF65-F5344CB8AC3E}">
        <p14:creationId xmlns:p14="http://schemas.microsoft.com/office/powerpoint/2010/main" val="1691820211"/>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chor="ctr">
            <a:noAutofit/>
          </a:bodyPr>
          <a:lstStyle/>
          <a:p>
            <a:pPr marL="252000"/>
            <a:r>
              <a:rPr lang="en-US" sz="4000" dirty="0">
                <a:solidFill>
                  <a:schemeClr val="tx1"/>
                </a:solidFill>
              </a:rPr>
              <a:t>Partitioning</a:t>
            </a:r>
            <a:br>
              <a:rPr lang="en-US" sz="4000" dirty="0">
                <a:solidFill>
                  <a:schemeClr val="tx1"/>
                </a:solidFill>
              </a:rPr>
            </a:br>
            <a:r>
              <a:rPr lang="en-US" sz="4000" b="1" dirty="0">
                <a:solidFill>
                  <a:schemeClr val="tx1"/>
                </a:solidFill>
                <a:latin typeface="+mn-lt"/>
              </a:rPr>
              <a:t>Hash</a:t>
            </a:r>
            <a:br>
              <a:rPr lang="en-US" sz="4000" dirty="0">
                <a:solidFill>
                  <a:schemeClr val="tx1"/>
                </a:solidFill>
              </a:rPr>
            </a:br>
            <a:endParaRPr lang="en-US" sz="4000" dirty="0">
              <a:solidFill>
                <a:schemeClr val="tx1"/>
              </a:solidFill>
            </a:endParaRPr>
          </a:p>
        </p:txBody>
      </p:sp>
      <p:sp>
        <p:nvSpPr>
          <p:cNvPr id="3" name="Content Placeholder 2"/>
          <p:cNvSpPr>
            <a:spLocks noGrp="1"/>
          </p:cNvSpPr>
          <p:nvPr>
            <p:ph sz="quarter" idx="10"/>
          </p:nvPr>
        </p:nvSpPr>
        <p:spPr>
          <a:xfrm>
            <a:off x="3465516" y="1445113"/>
            <a:ext cx="8625516" cy="4420683"/>
          </a:xfrm>
        </p:spPr>
        <p:txBody>
          <a:bodyPr/>
          <a:lstStyle/>
          <a:p>
            <a:pPr marL="0" indent="0">
              <a:buNone/>
            </a:pPr>
            <a:r>
              <a:rPr lang="en-US" sz="4000" dirty="0">
                <a:solidFill>
                  <a:schemeClr val="tx1"/>
                </a:solidFill>
              </a:rPr>
              <a:t>Partitions are assigned based on the value of a hash function, allowing you to evenly distribute requests and data across a number of partitions</a:t>
            </a:r>
          </a:p>
        </p:txBody>
      </p:sp>
    </p:spTree>
    <p:extLst>
      <p:ext uri="{BB962C8B-B14F-4D97-AF65-F5344CB8AC3E}">
        <p14:creationId xmlns:p14="http://schemas.microsoft.com/office/powerpoint/2010/main" val="1916941799"/>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chor="ctr">
            <a:noAutofit/>
          </a:bodyPr>
          <a:lstStyle/>
          <a:p>
            <a:pPr marL="252000"/>
            <a:r>
              <a:rPr lang="en-US" sz="4000" dirty="0">
                <a:solidFill>
                  <a:schemeClr val="tx1"/>
                </a:solidFill>
              </a:rPr>
              <a:t>Partitioning</a:t>
            </a:r>
            <a:br>
              <a:rPr lang="en-US" sz="4000" dirty="0">
                <a:solidFill>
                  <a:schemeClr val="tx1"/>
                </a:solidFill>
              </a:rPr>
            </a:br>
            <a:r>
              <a:rPr lang="en-US" sz="4000" b="1" dirty="0">
                <a:solidFill>
                  <a:schemeClr val="tx1"/>
                </a:solidFill>
                <a:latin typeface="+mn-lt"/>
              </a:rPr>
              <a:t>Range</a:t>
            </a:r>
            <a:br>
              <a:rPr lang="en-US" sz="4000" dirty="0">
                <a:solidFill>
                  <a:schemeClr val="tx1"/>
                </a:solidFill>
              </a:rPr>
            </a:br>
            <a:endParaRPr lang="en-US" sz="4000" dirty="0">
              <a:solidFill>
                <a:schemeClr val="tx1"/>
              </a:solidFill>
            </a:endParaRPr>
          </a:p>
        </p:txBody>
      </p:sp>
      <p:sp>
        <p:nvSpPr>
          <p:cNvPr id="3" name="Content Placeholder 2"/>
          <p:cNvSpPr>
            <a:spLocks noGrp="1"/>
          </p:cNvSpPr>
          <p:nvPr>
            <p:ph sz="quarter" idx="10"/>
          </p:nvPr>
        </p:nvSpPr>
        <p:spPr>
          <a:xfrm>
            <a:off x="3427015" y="1612836"/>
            <a:ext cx="8625516" cy="4420683"/>
          </a:xfrm>
        </p:spPr>
        <p:txBody>
          <a:bodyPr/>
          <a:lstStyle/>
          <a:p>
            <a:pPr marL="0" indent="0">
              <a:buNone/>
            </a:pPr>
            <a:r>
              <a:rPr lang="en-US" sz="4000" dirty="0">
                <a:solidFill>
                  <a:schemeClr val="tx1"/>
                </a:solidFill>
              </a:rPr>
              <a:t>Partitions are assigned based on whether the partition key is within a certain range. </a:t>
            </a:r>
          </a:p>
        </p:txBody>
      </p:sp>
    </p:spTree>
    <p:extLst>
      <p:ext uri="{BB962C8B-B14F-4D97-AF65-F5344CB8AC3E}">
        <p14:creationId xmlns:p14="http://schemas.microsoft.com/office/powerpoint/2010/main" val="4203712641"/>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chor="ctr">
            <a:noAutofit/>
          </a:bodyPr>
          <a:lstStyle/>
          <a:p>
            <a:pPr marL="252000"/>
            <a:r>
              <a:rPr lang="en-US" sz="4000" dirty="0">
                <a:solidFill>
                  <a:schemeClr val="tx1"/>
                </a:solidFill>
              </a:rPr>
              <a:t>Partitioning</a:t>
            </a:r>
            <a:br>
              <a:rPr lang="en-US" sz="4000" dirty="0">
                <a:solidFill>
                  <a:schemeClr val="tx1"/>
                </a:solidFill>
              </a:rPr>
            </a:br>
            <a:r>
              <a:rPr lang="en-US" sz="4000" b="1" dirty="0">
                <a:solidFill>
                  <a:schemeClr val="tx1"/>
                </a:solidFill>
                <a:latin typeface="+mn-lt"/>
              </a:rPr>
              <a:t>Lookup</a:t>
            </a:r>
            <a:br>
              <a:rPr lang="en-US" sz="4000" dirty="0">
                <a:solidFill>
                  <a:schemeClr val="tx1"/>
                </a:solidFill>
              </a:rPr>
            </a:br>
            <a:endParaRPr lang="en-US" sz="4000" dirty="0">
              <a:solidFill>
                <a:schemeClr val="tx1"/>
              </a:solidFill>
            </a:endParaRPr>
          </a:p>
        </p:txBody>
      </p:sp>
      <p:sp>
        <p:nvSpPr>
          <p:cNvPr id="3" name="Content Placeholder 2"/>
          <p:cNvSpPr>
            <a:spLocks noGrp="1"/>
          </p:cNvSpPr>
          <p:nvPr>
            <p:ph sz="quarter" idx="10"/>
          </p:nvPr>
        </p:nvSpPr>
        <p:spPr>
          <a:xfrm>
            <a:off x="3536322" y="1362580"/>
            <a:ext cx="8625516" cy="4420683"/>
          </a:xfrm>
        </p:spPr>
        <p:txBody>
          <a:bodyPr/>
          <a:lstStyle/>
          <a:p>
            <a:pPr marL="0" indent="0">
              <a:buNone/>
            </a:pPr>
            <a:r>
              <a:rPr lang="en-US" sz="4000" dirty="0">
                <a:solidFill>
                  <a:schemeClr val="tx1"/>
                </a:solidFill>
              </a:rPr>
              <a:t>Partitions are assigned based on a lookup map that assigns discrete partition values to specific partitions a.k.a. a partition or shard map.</a:t>
            </a:r>
          </a:p>
        </p:txBody>
      </p:sp>
    </p:spTree>
    <p:extLst>
      <p:ext uri="{BB962C8B-B14F-4D97-AF65-F5344CB8AC3E}">
        <p14:creationId xmlns:p14="http://schemas.microsoft.com/office/powerpoint/2010/main" val="3369487982"/>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Rectangle 61"/>
          <p:cNvSpPr/>
          <p:nvPr/>
        </p:nvSpPr>
        <p:spPr bwMode="auto">
          <a:xfrm>
            <a:off x="8072313" y="2208992"/>
            <a:ext cx="1549840" cy="1908524"/>
          </a:xfrm>
          <a:prstGeom prst="rect">
            <a:avLst/>
          </a:prstGeom>
          <a:solidFill>
            <a:srgbClr val="0F4329"/>
          </a:solidFill>
          <a:ln w="9525" cap="flat" cmpd="sng" algn="ctr">
            <a:noFill/>
            <a:prstDash val="solid"/>
            <a:headEnd type="none" w="med" len="med"/>
            <a:tailEnd type="none" w="med" len="med"/>
          </a:ln>
          <a:effectLst/>
        </p:spPr>
        <p:txBody>
          <a:bodyPr vert="horz" wrap="square" lIns="243757" tIns="243757" rIns="121877" bIns="60936" numCol="1" rtlCol="0" anchor="t" anchorCtr="0" compatLnSpc="1">
            <a:prstTxWarp prst="textNoShape">
              <a:avLst/>
            </a:prstTxWarp>
          </a:bodyPr>
          <a:lstStyle/>
          <a:p>
            <a:pPr defTabSz="914209">
              <a:lnSpc>
                <a:spcPct val="90000"/>
              </a:lnSpc>
              <a:buSzPct val="90000"/>
            </a:pPr>
            <a:endParaRPr lang="en-US" sz="2900" kern="0">
              <a:gradFill>
                <a:gsLst>
                  <a:gs pos="85000">
                    <a:srgbClr val="FFFFFF"/>
                  </a:gs>
                  <a:gs pos="0">
                    <a:srgbClr val="FFFFFF"/>
                  </a:gs>
                </a:gsLst>
                <a:lin ang="5400000" scaled="0"/>
              </a:gradFill>
            </a:endParaRPr>
          </a:p>
        </p:txBody>
      </p:sp>
      <p:sp>
        <p:nvSpPr>
          <p:cNvPr id="60" name="Rectangle 59"/>
          <p:cNvSpPr/>
          <p:nvPr/>
        </p:nvSpPr>
        <p:spPr bwMode="auto">
          <a:xfrm>
            <a:off x="8072313" y="4168401"/>
            <a:ext cx="1549840" cy="518916"/>
          </a:xfrm>
          <a:prstGeom prst="rect">
            <a:avLst/>
          </a:prstGeom>
          <a:solidFill>
            <a:srgbClr val="0F4329"/>
          </a:solidFill>
          <a:ln w="9525" cap="flat" cmpd="sng" algn="ctr">
            <a:noFill/>
            <a:prstDash val="solid"/>
            <a:headEnd type="none" w="med" len="med"/>
            <a:tailEnd type="none" w="med" len="med"/>
          </a:ln>
          <a:effectLst/>
        </p:spPr>
        <p:txBody>
          <a:bodyPr vert="horz" wrap="square" lIns="243757" tIns="0" rIns="121877" bIns="0" numCol="1" rtlCol="0" anchor="ctr" anchorCtr="1" compatLnSpc="1">
            <a:prstTxWarp prst="textNoShape">
              <a:avLst/>
            </a:prstTxWarp>
          </a:bodyPr>
          <a:lstStyle/>
          <a:p>
            <a:pPr defTabSz="914209">
              <a:lnSpc>
                <a:spcPct val="90000"/>
              </a:lnSpc>
              <a:buSzPct val="90000"/>
              <a:defRPr/>
            </a:pPr>
            <a:endParaRPr lang="en-US" kern="0" dirty="0">
              <a:gradFill>
                <a:gsLst>
                  <a:gs pos="85000">
                    <a:srgbClr val="FFFFFF"/>
                  </a:gs>
                  <a:gs pos="0">
                    <a:srgbClr val="FFFFFF"/>
                  </a:gs>
                </a:gsLst>
                <a:lin ang="5400000" scaled="0"/>
              </a:gradFill>
            </a:endParaRPr>
          </a:p>
        </p:txBody>
      </p:sp>
      <p:sp>
        <p:nvSpPr>
          <p:cNvPr id="80" name="Rectangle 79"/>
          <p:cNvSpPr/>
          <p:nvPr/>
        </p:nvSpPr>
        <p:spPr bwMode="auto">
          <a:xfrm>
            <a:off x="6478175" y="4168401"/>
            <a:ext cx="1549840" cy="518916"/>
          </a:xfrm>
          <a:prstGeom prst="rect">
            <a:avLst/>
          </a:prstGeom>
          <a:solidFill>
            <a:schemeClr val="accent6">
              <a:lumMod val="75000"/>
            </a:schemeClr>
          </a:solidFill>
          <a:ln w="9525" cap="flat" cmpd="sng" algn="ctr">
            <a:noFill/>
            <a:prstDash val="solid"/>
            <a:headEnd type="none" w="med" len="med"/>
            <a:tailEnd type="none" w="med" len="med"/>
          </a:ln>
          <a:effectLst/>
        </p:spPr>
        <p:txBody>
          <a:bodyPr vert="horz" wrap="square" lIns="243757" tIns="0" rIns="121877" bIns="0" numCol="1" rtlCol="0" anchor="ctr" anchorCtr="1" compatLnSpc="1">
            <a:prstTxWarp prst="textNoShape">
              <a:avLst/>
            </a:prstTxWarp>
          </a:bodyPr>
          <a:lstStyle/>
          <a:p>
            <a:pPr defTabSz="914209">
              <a:lnSpc>
                <a:spcPct val="90000"/>
              </a:lnSpc>
              <a:buSzPct val="90000"/>
              <a:defRPr/>
            </a:pPr>
            <a:endParaRPr lang="en-US" kern="0" dirty="0">
              <a:gradFill>
                <a:gsLst>
                  <a:gs pos="85000">
                    <a:srgbClr val="FFFFFF"/>
                  </a:gs>
                  <a:gs pos="0">
                    <a:srgbClr val="FFFFFF"/>
                  </a:gs>
                </a:gsLst>
                <a:lin ang="5400000" scaled="0"/>
              </a:gradFill>
            </a:endParaRPr>
          </a:p>
        </p:txBody>
      </p:sp>
      <p:sp>
        <p:nvSpPr>
          <p:cNvPr id="28" name="Rectangle 27"/>
          <p:cNvSpPr/>
          <p:nvPr/>
        </p:nvSpPr>
        <p:spPr bwMode="auto">
          <a:xfrm>
            <a:off x="6478175" y="4168401"/>
            <a:ext cx="1549840" cy="518916"/>
          </a:xfrm>
          <a:prstGeom prst="rect">
            <a:avLst/>
          </a:prstGeom>
          <a:solidFill>
            <a:srgbClr val="0F4329"/>
          </a:solidFill>
          <a:ln w="9525" cap="flat" cmpd="sng" algn="ctr">
            <a:noFill/>
            <a:prstDash val="solid"/>
            <a:headEnd type="none" w="med" len="med"/>
            <a:tailEnd type="none" w="med" len="med"/>
          </a:ln>
          <a:effectLst/>
        </p:spPr>
        <p:txBody>
          <a:bodyPr vert="horz" wrap="square" lIns="243757" tIns="0" rIns="121877" bIns="0" numCol="1" rtlCol="0" anchor="ctr" anchorCtr="1" compatLnSpc="1">
            <a:prstTxWarp prst="textNoShape">
              <a:avLst/>
            </a:prstTxWarp>
          </a:bodyPr>
          <a:lstStyle/>
          <a:p>
            <a:pPr defTabSz="914209">
              <a:lnSpc>
                <a:spcPct val="90000"/>
              </a:lnSpc>
              <a:buSzPct val="90000"/>
            </a:pPr>
            <a:r>
              <a:rPr lang="en-US" kern="0" dirty="0" err="1">
                <a:gradFill>
                  <a:gsLst>
                    <a:gs pos="85000">
                      <a:srgbClr val="FFFFFF"/>
                    </a:gs>
                    <a:gs pos="0">
                      <a:srgbClr val="FFFFFF"/>
                    </a:gs>
                  </a:gsLst>
                  <a:lin ang="5400000" scaled="0"/>
                </a:gradFill>
              </a:rPr>
              <a:t>IaaS</a:t>
            </a:r>
            <a:endParaRPr lang="en-US" kern="0" dirty="0">
              <a:gradFill>
                <a:gsLst>
                  <a:gs pos="85000">
                    <a:srgbClr val="FFFFFF"/>
                  </a:gs>
                  <a:gs pos="0">
                    <a:srgbClr val="FFFFFF"/>
                  </a:gs>
                </a:gsLst>
                <a:lin ang="5400000" scaled="0"/>
              </a:gradFill>
            </a:endParaRPr>
          </a:p>
        </p:txBody>
      </p:sp>
      <p:sp>
        <p:nvSpPr>
          <p:cNvPr id="29" name="Rectangle 28"/>
          <p:cNvSpPr/>
          <p:nvPr/>
        </p:nvSpPr>
        <p:spPr bwMode="auto">
          <a:xfrm>
            <a:off x="6478175" y="2208992"/>
            <a:ext cx="1549840" cy="1908524"/>
          </a:xfrm>
          <a:prstGeom prst="rect">
            <a:avLst/>
          </a:prstGeom>
          <a:solidFill>
            <a:srgbClr val="658E00">
              <a:alpha val="14902"/>
            </a:srgbClr>
          </a:solidFill>
          <a:ln w="9525" cap="flat" cmpd="sng" algn="ctr">
            <a:noFill/>
            <a:prstDash val="solid"/>
            <a:headEnd type="none" w="med" len="med"/>
            <a:tailEnd type="none" w="med" len="med"/>
          </a:ln>
          <a:effectLst/>
        </p:spPr>
        <p:txBody>
          <a:bodyPr vert="horz" wrap="square" lIns="243757" tIns="243757" rIns="121877" bIns="60936" numCol="1" rtlCol="0" anchor="t" anchorCtr="0" compatLnSpc="1">
            <a:prstTxWarp prst="textNoShape">
              <a:avLst/>
            </a:prstTxWarp>
          </a:bodyPr>
          <a:lstStyle/>
          <a:p>
            <a:pPr defTabSz="914209">
              <a:lnSpc>
                <a:spcPct val="90000"/>
              </a:lnSpc>
              <a:buSzPct val="90000"/>
            </a:pPr>
            <a:endParaRPr lang="en-US" sz="2900" kern="0">
              <a:gradFill>
                <a:gsLst>
                  <a:gs pos="85000">
                    <a:srgbClr val="FFFFFF"/>
                  </a:gs>
                  <a:gs pos="0">
                    <a:srgbClr val="FFFFFF"/>
                  </a:gs>
                </a:gsLst>
                <a:lin ang="5400000" scaled="0"/>
              </a:gradFill>
            </a:endParaRPr>
          </a:p>
        </p:txBody>
      </p:sp>
      <p:sp>
        <p:nvSpPr>
          <p:cNvPr id="81" name="Rectangle 80"/>
          <p:cNvSpPr/>
          <p:nvPr/>
        </p:nvSpPr>
        <p:spPr bwMode="auto">
          <a:xfrm>
            <a:off x="8072313" y="0"/>
            <a:ext cx="1549840" cy="6858000"/>
          </a:xfrm>
          <a:prstGeom prst="rect">
            <a:avLst/>
          </a:prstGeom>
          <a:solidFill>
            <a:srgbClr val="008272">
              <a:alpha val="65098"/>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8" tIns="60944" rIns="121888" bIns="60944" numCol="1" rtlCol="0" anchor="ctr" anchorCtr="0" compatLnSpc="1">
            <a:prstTxWarp prst="textNoShape">
              <a:avLst/>
            </a:prstTxWarp>
          </a:bodyPr>
          <a:lstStyle/>
          <a:p>
            <a:pPr algn="ctr" defTabSz="1218535" fontAlgn="base">
              <a:spcBef>
                <a:spcPct val="0"/>
              </a:spcBef>
              <a:spcAft>
                <a:spcPct val="0"/>
              </a:spcAft>
            </a:pPr>
            <a:endParaRPr lang="en-US" sz="2700">
              <a:gradFill>
                <a:gsLst>
                  <a:gs pos="0">
                    <a:srgbClr val="FFFFFF"/>
                  </a:gs>
                  <a:gs pos="100000">
                    <a:srgbClr val="FFFFFF"/>
                  </a:gs>
                </a:gsLst>
                <a:lin ang="5400000" scaled="0"/>
              </a:gradFill>
            </a:endParaRPr>
          </a:p>
        </p:txBody>
      </p:sp>
      <p:sp>
        <p:nvSpPr>
          <p:cNvPr id="64" name="Rectangle 63"/>
          <p:cNvSpPr/>
          <p:nvPr/>
        </p:nvSpPr>
        <p:spPr bwMode="auto">
          <a:xfrm>
            <a:off x="3291425" y="4168401"/>
            <a:ext cx="1549840" cy="518916"/>
          </a:xfrm>
          <a:prstGeom prst="rect">
            <a:avLst/>
          </a:prstGeom>
          <a:solidFill>
            <a:srgbClr val="658E00">
              <a:alpha val="14902"/>
            </a:srgbClr>
          </a:solidFill>
          <a:ln w="9525" cap="flat" cmpd="sng" algn="ctr">
            <a:noFill/>
            <a:prstDash val="solid"/>
            <a:headEnd type="none" w="med" len="med"/>
            <a:tailEnd type="none" w="med" len="med"/>
          </a:ln>
          <a:effectLst/>
        </p:spPr>
        <p:txBody>
          <a:bodyPr vert="horz" wrap="square" lIns="121877" tIns="0" rIns="0" bIns="0" numCol="1" rtlCol="0" anchor="ctr" anchorCtr="1" compatLnSpc="1">
            <a:prstTxWarp prst="textNoShape">
              <a:avLst/>
            </a:prstTxWarp>
          </a:bodyPr>
          <a:lstStyle/>
          <a:p>
            <a:pPr algn="ctr" defTabSz="914209">
              <a:buSzPct val="90000"/>
              <a:defRPr/>
            </a:pPr>
            <a:r>
              <a:rPr lang="en-US" kern="0" dirty="0">
                <a:gradFill>
                  <a:gsLst>
                    <a:gs pos="85000">
                      <a:srgbClr val="FFFFFF"/>
                    </a:gs>
                    <a:gs pos="0">
                      <a:srgbClr val="FFFFFF"/>
                    </a:gs>
                  </a:gsLst>
                  <a:lin ang="5400000" scaled="0"/>
                </a:gradFill>
              </a:rPr>
              <a:t>Physical</a:t>
            </a:r>
          </a:p>
        </p:txBody>
      </p:sp>
      <p:sp>
        <p:nvSpPr>
          <p:cNvPr id="65" name="Rectangle 64"/>
          <p:cNvSpPr/>
          <p:nvPr/>
        </p:nvSpPr>
        <p:spPr bwMode="auto">
          <a:xfrm>
            <a:off x="3289904" y="2208992"/>
            <a:ext cx="1549840" cy="1908524"/>
          </a:xfrm>
          <a:prstGeom prst="rect">
            <a:avLst/>
          </a:prstGeom>
          <a:solidFill>
            <a:srgbClr val="658E00">
              <a:alpha val="14902"/>
            </a:srgbClr>
          </a:solidFill>
          <a:ln w="9525" cap="flat" cmpd="sng" algn="ctr">
            <a:noFill/>
            <a:prstDash val="solid"/>
            <a:headEnd type="none" w="med" len="med"/>
            <a:tailEnd type="none" w="med" len="med"/>
          </a:ln>
          <a:effectLst/>
        </p:spPr>
        <p:txBody>
          <a:bodyPr vert="horz" wrap="square" lIns="243757" tIns="243757" rIns="121877" bIns="60936" numCol="1" rtlCol="0" anchor="t" anchorCtr="0" compatLnSpc="1">
            <a:prstTxWarp prst="textNoShape">
              <a:avLst/>
            </a:prstTxWarp>
          </a:bodyPr>
          <a:lstStyle/>
          <a:p>
            <a:pPr defTabSz="914209">
              <a:lnSpc>
                <a:spcPct val="90000"/>
              </a:lnSpc>
              <a:buSzPct val="90000"/>
            </a:pPr>
            <a:endParaRPr lang="en-US" sz="2900" kern="0">
              <a:gradFill>
                <a:gsLst>
                  <a:gs pos="85000">
                    <a:srgbClr val="FFFFFF"/>
                  </a:gs>
                  <a:gs pos="0">
                    <a:srgbClr val="FFFFFF"/>
                  </a:gs>
                </a:gsLst>
                <a:lin ang="5400000" scaled="0"/>
              </a:gradFill>
            </a:endParaRPr>
          </a:p>
        </p:txBody>
      </p:sp>
      <p:sp>
        <p:nvSpPr>
          <p:cNvPr id="76" name="Rectangle 75"/>
          <p:cNvSpPr/>
          <p:nvPr/>
        </p:nvSpPr>
        <p:spPr bwMode="auto">
          <a:xfrm>
            <a:off x="4885561" y="4168399"/>
            <a:ext cx="1549840" cy="518916"/>
          </a:xfrm>
          <a:prstGeom prst="rect">
            <a:avLst/>
          </a:prstGeom>
          <a:solidFill>
            <a:srgbClr val="658E00">
              <a:alpha val="14902"/>
            </a:srgbClr>
          </a:solidFill>
          <a:ln w="9525" cap="flat" cmpd="sng" algn="ctr">
            <a:noFill/>
            <a:prstDash val="solid"/>
            <a:headEnd type="none" w="med" len="med"/>
            <a:tailEnd type="none" w="med" len="med"/>
          </a:ln>
          <a:effectLst/>
        </p:spPr>
        <p:txBody>
          <a:bodyPr vert="horz" wrap="square" lIns="0" tIns="0" rIns="0" bIns="0" numCol="1" rtlCol="0" anchor="ctr" anchorCtr="1" compatLnSpc="1">
            <a:prstTxWarp prst="textNoShape">
              <a:avLst/>
            </a:prstTxWarp>
          </a:bodyPr>
          <a:lstStyle/>
          <a:p>
            <a:pPr algn="ctr" defTabSz="914209">
              <a:lnSpc>
                <a:spcPct val="90000"/>
              </a:lnSpc>
              <a:buSzPct val="90000"/>
              <a:defRPr/>
            </a:pPr>
            <a:r>
              <a:rPr lang="en-US" kern="0" dirty="0">
                <a:gradFill>
                  <a:gsLst>
                    <a:gs pos="85000">
                      <a:srgbClr val="FFFFFF"/>
                    </a:gs>
                    <a:gs pos="0">
                      <a:srgbClr val="FFFFFF"/>
                    </a:gs>
                  </a:gsLst>
                  <a:lin ang="5400000" scaled="0"/>
                </a:gradFill>
              </a:rPr>
              <a:t>Virtual</a:t>
            </a:r>
          </a:p>
        </p:txBody>
      </p:sp>
      <p:sp>
        <p:nvSpPr>
          <p:cNvPr id="77" name="Rectangle 76"/>
          <p:cNvSpPr/>
          <p:nvPr/>
        </p:nvSpPr>
        <p:spPr bwMode="auto">
          <a:xfrm>
            <a:off x="4884040" y="2208992"/>
            <a:ext cx="1549840" cy="1908524"/>
          </a:xfrm>
          <a:prstGeom prst="rect">
            <a:avLst/>
          </a:prstGeom>
          <a:solidFill>
            <a:srgbClr val="658E00">
              <a:alpha val="14902"/>
            </a:srgbClr>
          </a:solidFill>
          <a:ln w="9525" cap="flat" cmpd="sng" algn="ctr">
            <a:noFill/>
            <a:prstDash val="solid"/>
            <a:headEnd type="none" w="med" len="med"/>
            <a:tailEnd type="none" w="med" len="med"/>
          </a:ln>
          <a:effectLst/>
        </p:spPr>
        <p:txBody>
          <a:bodyPr vert="horz" wrap="square" lIns="243757" tIns="243757" rIns="121877" bIns="60936" numCol="1" rtlCol="0" anchor="t" anchorCtr="0" compatLnSpc="1">
            <a:prstTxWarp prst="textNoShape">
              <a:avLst/>
            </a:prstTxWarp>
          </a:bodyPr>
          <a:lstStyle/>
          <a:p>
            <a:pPr defTabSz="914209">
              <a:lnSpc>
                <a:spcPct val="90000"/>
              </a:lnSpc>
              <a:buSzPct val="90000"/>
            </a:pPr>
            <a:endParaRPr lang="en-US" sz="2900" kern="0">
              <a:gradFill>
                <a:gsLst>
                  <a:gs pos="85000">
                    <a:srgbClr val="FFFFFF"/>
                  </a:gs>
                  <a:gs pos="0">
                    <a:srgbClr val="FFFFFF"/>
                  </a:gs>
                </a:gsLst>
                <a:lin ang="5400000" scaled="0"/>
              </a:gradFill>
            </a:endParaRPr>
          </a:p>
        </p:txBody>
      </p:sp>
      <p:sp>
        <p:nvSpPr>
          <p:cNvPr id="31" name="Freeform 6"/>
          <p:cNvSpPr>
            <a:spLocks noChangeAspect="1" noEditPoints="1"/>
          </p:cNvSpPr>
          <p:nvPr/>
        </p:nvSpPr>
        <p:spPr bwMode="auto">
          <a:xfrm>
            <a:off x="3727238" y="2719473"/>
            <a:ext cx="675171" cy="887563"/>
          </a:xfrm>
          <a:custGeom>
            <a:avLst/>
            <a:gdLst>
              <a:gd name="T0" fmla="*/ 16 w 199"/>
              <a:gd name="T1" fmla="*/ 212 h 262"/>
              <a:gd name="T2" fmla="*/ 171 w 199"/>
              <a:gd name="T3" fmla="*/ 238 h 262"/>
              <a:gd name="T4" fmla="*/ 171 w 199"/>
              <a:gd name="T5" fmla="*/ 200 h 262"/>
              <a:gd name="T6" fmla="*/ 36 w 199"/>
              <a:gd name="T7" fmla="*/ 219 h 262"/>
              <a:gd name="T8" fmla="*/ 45 w 199"/>
              <a:gd name="T9" fmla="*/ 219 h 262"/>
              <a:gd name="T10" fmla="*/ 96 w 199"/>
              <a:gd name="T11" fmla="*/ 223 h 262"/>
              <a:gd name="T12" fmla="*/ 162 w 199"/>
              <a:gd name="T13" fmla="*/ 215 h 262"/>
              <a:gd name="T14" fmla="*/ 171 w 199"/>
              <a:gd name="T15" fmla="*/ 65 h 262"/>
              <a:gd name="T16" fmla="*/ 16 w 199"/>
              <a:gd name="T17" fmla="*/ 91 h 262"/>
              <a:gd name="T18" fmla="*/ 183 w 199"/>
              <a:gd name="T19" fmla="*/ 91 h 262"/>
              <a:gd name="T20" fmla="*/ 41 w 199"/>
              <a:gd name="T21" fmla="*/ 88 h 262"/>
              <a:gd name="T22" fmla="*/ 40 w 199"/>
              <a:gd name="T23" fmla="*/ 80 h 262"/>
              <a:gd name="T24" fmla="*/ 41 w 199"/>
              <a:gd name="T25" fmla="*/ 88 h 262"/>
              <a:gd name="T26" fmla="*/ 92 w 199"/>
              <a:gd name="T27" fmla="*/ 84 h 262"/>
              <a:gd name="T28" fmla="*/ 166 w 199"/>
              <a:gd name="T29" fmla="*/ 84 h 262"/>
              <a:gd name="T30" fmla="*/ 27 w 199"/>
              <a:gd name="T31" fmla="*/ 0 h 262"/>
              <a:gd name="T32" fmla="*/ 18 w 199"/>
              <a:gd name="T33" fmla="*/ 253 h 262"/>
              <a:gd name="T34" fmla="*/ 63 w 199"/>
              <a:gd name="T35" fmla="*/ 255 h 262"/>
              <a:gd name="T36" fmla="*/ 177 w 199"/>
              <a:gd name="T37" fmla="*/ 262 h 262"/>
              <a:gd name="T38" fmla="*/ 199 w 199"/>
              <a:gd name="T39" fmla="*/ 27 h 262"/>
              <a:gd name="T40" fmla="*/ 172 w 199"/>
              <a:gd name="T41" fmla="*/ 249 h 262"/>
              <a:gd name="T42" fmla="*/ 6 w 199"/>
              <a:gd name="T43" fmla="*/ 27 h 262"/>
              <a:gd name="T44" fmla="*/ 193 w 199"/>
              <a:gd name="T45" fmla="*/ 27 h 262"/>
              <a:gd name="T46" fmla="*/ 28 w 199"/>
              <a:gd name="T47" fmla="*/ 20 h 262"/>
              <a:gd name="T48" fmla="*/ 28 w 199"/>
              <a:gd name="T49" fmla="*/ 58 h 262"/>
              <a:gd name="T50" fmla="*/ 183 w 199"/>
              <a:gd name="T51" fmla="*/ 32 h 262"/>
              <a:gd name="T52" fmla="*/ 40 w 199"/>
              <a:gd name="T53" fmla="*/ 43 h 262"/>
              <a:gd name="T54" fmla="*/ 41 w 199"/>
              <a:gd name="T55" fmla="*/ 35 h 262"/>
              <a:gd name="T56" fmla="*/ 162 w 199"/>
              <a:gd name="T57" fmla="*/ 43 h 262"/>
              <a:gd name="T58" fmla="*/ 96 w 199"/>
              <a:gd name="T59" fmla="*/ 35 h 262"/>
              <a:gd name="T60" fmla="*/ 162 w 199"/>
              <a:gd name="T61" fmla="*/ 43 h 262"/>
              <a:gd name="T62" fmla="*/ 16 w 199"/>
              <a:gd name="T63" fmla="*/ 122 h 262"/>
              <a:gd name="T64" fmla="*/ 171 w 199"/>
              <a:gd name="T65" fmla="*/ 148 h 262"/>
              <a:gd name="T66" fmla="*/ 171 w 199"/>
              <a:gd name="T67" fmla="*/ 110 h 262"/>
              <a:gd name="T68" fmla="*/ 36 w 199"/>
              <a:gd name="T69" fmla="*/ 129 h 262"/>
              <a:gd name="T70" fmla="*/ 45 w 199"/>
              <a:gd name="T71" fmla="*/ 129 h 262"/>
              <a:gd name="T72" fmla="*/ 96 w 199"/>
              <a:gd name="T73" fmla="*/ 133 h 262"/>
              <a:gd name="T74" fmla="*/ 162 w 199"/>
              <a:gd name="T75" fmla="*/ 125 h 262"/>
              <a:gd name="T76" fmla="*/ 171 w 199"/>
              <a:gd name="T77" fmla="*/ 155 h 262"/>
              <a:gd name="T78" fmla="*/ 16 w 199"/>
              <a:gd name="T79" fmla="*/ 181 h 262"/>
              <a:gd name="T80" fmla="*/ 183 w 199"/>
              <a:gd name="T81" fmla="*/ 181 h 262"/>
              <a:gd name="T82" fmla="*/ 41 w 199"/>
              <a:gd name="T83" fmla="*/ 178 h 262"/>
              <a:gd name="T84" fmla="*/ 40 w 199"/>
              <a:gd name="T85" fmla="*/ 170 h 262"/>
              <a:gd name="T86" fmla="*/ 41 w 199"/>
              <a:gd name="T87" fmla="*/ 178 h 262"/>
              <a:gd name="T88" fmla="*/ 92 w 199"/>
              <a:gd name="T89" fmla="*/ 174 h 262"/>
              <a:gd name="T90" fmla="*/ 166 w 199"/>
              <a:gd name="T91" fmla="*/ 174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99" h="262">
                <a:moveTo>
                  <a:pt x="171" y="200"/>
                </a:moveTo>
                <a:cubicBezTo>
                  <a:pt x="28" y="200"/>
                  <a:pt x="28" y="200"/>
                  <a:pt x="28" y="200"/>
                </a:cubicBezTo>
                <a:cubicBezTo>
                  <a:pt x="22" y="200"/>
                  <a:pt x="16" y="206"/>
                  <a:pt x="16" y="212"/>
                </a:cubicBezTo>
                <a:cubicBezTo>
                  <a:pt x="16" y="226"/>
                  <a:pt x="16" y="226"/>
                  <a:pt x="16" y="226"/>
                </a:cubicBezTo>
                <a:cubicBezTo>
                  <a:pt x="16" y="233"/>
                  <a:pt x="22" y="238"/>
                  <a:pt x="28" y="238"/>
                </a:cubicBezTo>
                <a:cubicBezTo>
                  <a:pt x="171" y="238"/>
                  <a:pt x="171" y="238"/>
                  <a:pt x="171" y="238"/>
                </a:cubicBezTo>
                <a:cubicBezTo>
                  <a:pt x="178" y="238"/>
                  <a:pt x="183" y="233"/>
                  <a:pt x="183" y="226"/>
                </a:cubicBezTo>
                <a:cubicBezTo>
                  <a:pt x="183" y="212"/>
                  <a:pt x="183" y="212"/>
                  <a:pt x="183" y="212"/>
                </a:cubicBezTo>
                <a:cubicBezTo>
                  <a:pt x="183" y="206"/>
                  <a:pt x="178" y="200"/>
                  <a:pt x="171" y="200"/>
                </a:cubicBezTo>
                <a:close/>
                <a:moveTo>
                  <a:pt x="41" y="223"/>
                </a:moveTo>
                <a:cubicBezTo>
                  <a:pt x="40" y="223"/>
                  <a:pt x="40" y="223"/>
                  <a:pt x="40" y="223"/>
                </a:cubicBezTo>
                <a:cubicBezTo>
                  <a:pt x="38" y="223"/>
                  <a:pt x="36" y="221"/>
                  <a:pt x="36" y="219"/>
                </a:cubicBezTo>
                <a:cubicBezTo>
                  <a:pt x="36" y="217"/>
                  <a:pt x="38" y="215"/>
                  <a:pt x="40" y="215"/>
                </a:cubicBezTo>
                <a:cubicBezTo>
                  <a:pt x="41" y="215"/>
                  <a:pt x="41" y="215"/>
                  <a:pt x="41" y="215"/>
                </a:cubicBezTo>
                <a:cubicBezTo>
                  <a:pt x="43" y="215"/>
                  <a:pt x="45" y="217"/>
                  <a:pt x="45" y="219"/>
                </a:cubicBezTo>
                <a:cubicBezTo>
                  <a:pt x="45" y="221"/>
                  <a:pt x="43" y="223"/>
                  <a:pt x="41" y="223"/>
                </a:cubicBezTo>
                <a:close/>
                <a:moveTo>
                  <a:pt x="162" y="223"/>
                </a:moveTo>
                <a:cubicBezTo>
                  <a:pt x="96" y="223"/>
                  <a:pt x="96" y="223"/>
                  <a:pt x="96" y="223"/>
                </a:cubicBezTo>
                <a:cubicBezTo>
                  <a:pt x="94" y="223"/>
                  <a:pt x="92" y="221"/>
                  <a:pt x="92" y="219"/>
                </a:cubicBezTo>
                <a:cubicBezTo>
                  <a:pt x="92" y="217"/>
                  <a:pt x="94" y="215"/>
                  <a:pt x="96" y="215"/>
                </a:cubicBezTo>
                <a:cubicBezTo>
                  <a:pt x="162" y="215"/>
                  <a:pt x="162" y="215"/>
                  <a:pt x="162" y="215"/>
                </a:cubicBezTo>
                <a:cubicBezTo>
                  <a:pt x="165" y="215"/>
                  <a:pt x="166" y="217"/>
                  <a:pt x="166" y="219"/>
                </a:cubicBezTo>
                <a:cubicBezTo>
                  <a:pt x="166" y="221"/>
                  <a:pt x="165" y="223"/>
                  <a:pt x="162" y="223"/>
                </a:cubicBezTo>
                <a:close/>
                <a:moveTo>
                  <a:pt x="171" y="65"/>
                </a:moveTo>
                <a:cubicBezTo>
                  <a:pt x="28" y="65"/>
                  <a:pt x="28" y="65"/>
                  <a:pt x="28" y="65"/>
                </a:cubicBezTo>
                <a:cubicBezTo>
                  <a:pt x="22" y="65"/>
                  <a:pt x="16" y="71"/>
                  <a:pt x="16" y="77"/>
                </a:cubicBezTo>
                <a:cubicBezTo>
                  <a:pt x="16" y="91"/>
                  <a:pt x="16" y="91"/>
                  <a:pt x="16" y="91"/>
                </a:cubicBezTo>
                <a:cubicBezTo>
                  <a:pt x="16" y="98"/>
                  <a:pt x="22" y="103"/>
                  <a:pt x="28" y="103"/>
                </a:cubicBezTo>
                <a:cubicBezTo>
                  <a:pt x="171" y="103"/>
                  <a:pt x="171" y="103"/>
                  <a:pt x="171" y="103"/>
                </a:cubicBezTo>
                <a:cubicBezTo>
                  <a:pt x="178" y="103"/>
                  <a:pt x="183" y="98"/>
                  <a:pt x="183" y="91"/>
                </a:cubicBezTo>
                <a:cubicBezTo>
                  <a:pt x="183" y="77"/>
                  <a:pt x="183" y="77"/>
                  <a:pt x="183" y="77"/>
                </a:cubicBezTo>
                <a:cubicBezTo>
                  <a:pt x="183" y="71"/>
                  <a:pt x="178" y="65"/>
                  <a:pt x="171" y="65"/>
                </a:cubicBezTo>
                <a:close/>
                <a:moveTo>
                  <a:pt x="41" y="88"/>
                </a:moveTo>
                <a:cubicBezTo>
                  <a:pt x="40" y="88"/>
                  <a:pt x="40" y="88"/>
                  <a:pt x="40" y="88"/>
                </a:cubicBezTo>
                <a:cubicBezTo>
                  <a:pt x="38" y="88"/>
                  <a:pt x="36" y="86"/>
                  <a:pt x="36" y="84"/>
                </a:cubicBezTo>
                <a:cubicBezTo>
                  <a:pt x="36" y="82"/>
                  <a:pt x="38" y="80"/>
                  <a:pt x="40" y="80"/>
                </a:cubicBezTo>
                <a:cubicBezTo>
                  <a:pt x="41" y="80"/>
                  <a:pt x="41" y="80"/>
                  <a:pt x="41" y="80"/>
                </a:cubicBezTo>
                <a:cubicBezTo>
                  <a:pt x="43" y="80"/>
                  <a:pt x="45" y="82"/>
                  <a:pt x="45" y="84"/>
                </a:cubicBezTo>
                <a:cubicBezTo>
                  <a:pt x="45" y="86"/>
                  <a:pt x="43" y="88"/>
                  <a:pt x="41" y="88"/>
                </a:cubicBezTo>
                <a:close/>
                <a:moveTo>
                  <a:pt x="162" y="88"/>
                </a:moveTo>
                <a:cubicBezTo>
                  <a:pt x="96" y="88"/>
                  <a:pt x="96" y="88"/>
                  <a:pt x="96" y="88"/>
                </a:cubicBezTo>
                <a:cubicBezTo>
                  <a:pt x="94" y="88"/>
                  <a:pt x="92" y="86"/>
                  <a:pt x="92" y="84"/>
                </a:cubicBezTo>
                <a:cubicBezTo>
                  <a:pt x="92" y="82"/>
                  <a:pt x="94" y="80"/>
                  <a:pt x="96" y="80"/>
                </a:cubicBezTo>
                <a:cubicBezTo>
                  <a:pt x="162" y="80"/>
                  <a:pt x="162" y="80"/>
                  <a:pt x="162" y="80"/>
                </a:cubicBezTo>
                <a:cubicBezTo>
                  <a:pt x="165" y="80"/>
                  <a:pt x="166" y="82"/>
                  <a:pt x="166" y="84"/>
                </a:cubicBezTo>
                <a:cubicBezTo>
                  <a:pt x="166" y="86"/>
                  <a:pt x="165" y="88"/>
                  <a:pt x="162" y="88"/>
                </a:cubicBezTo>
                <a:close/>
                <a:moveTo>
                  <a:pt x="172" y="0"/>
                </a:moveTo>
                <a:cubicBezTo>
                  <a:pt x="27" y="0"/>
                  <a:pt x="27" y="0"/>
                  <a:pt x="27" y="0"/>
                </a:cubicBezTo>
                <a:cubicBezTo>
                  <a:pt x="12" y="0"/>
                  <a:pt x="0" y="12"/>
                  <a:pt x="0" y="27"/>
                </a:cubicBezTo>
                <a:cubicBezTo>
                  <a:pt x="0" y="228"/>
                  <a:pt x="0" y="228"/>
                  <a:pt x="0" y="228"/>
                </a:cubicBezTo>
                <a:cubicBezTo>
                  <a:pt x="0" y="240"/>
                  <a:pt x="7" y="249"/>
                  <a:pt x="18" y="253"/>
                </a:cubicBezTo>
                <a:cubicBezTo>
                  <a:pt x="22" y="262"/>
                  <a:pt x="22" y="262"/>
                  <a:pt x="22" y="262"/>
                </a:cubicBezTo>
                <a:cubicBezTo>
                  <a:pt x="59" y="262"/>
                  <a:pt x="59" y="262"/>
                  <a:pt x="59" y="262"/>
                </a:cubicBezTo>
                <a:cubicBezTo>
                  <a:pt x="63" y="255"/>
                  <a:pt x="63" y="255"/>
                  <a:pt x="63" y="255"/>
                </a:cubicBezTo>
                <a:cubicBezTo>
                  <a:pt x="137" y="255"/>
                  <a:pt x="137" y="255"/>
                  <a:pt x="137" y="255"/>
                </a:cubicBezTo>
                <a:cubicBezTo>
                  <a:pt x="140" y="262"/>
                  <a:pt x="140" y="262"/>
                  <a:pt x="140" y="262"/>
                </a:cubicBezTo>
                <a:cubicBezTo>
                  <a:pt x="177" y="262"/>
                  <a:pt x="177" y="262"/>
                  <a:pt x="177" y="262"/>
                </a:cubicBezTo>
                <a:cubicBezTo>
                  <a:pt x="182" y="253"/>
                  <a:pt x="182" y="253"/>
                  <a:pt x="182" y="253"/>
                </a:cubicBezTo>
                <a:cubicBezTo>
                  <a:pt x="192" y="249"/>
                  <a:pt x="199" y="240"/>
                  <a:pt x="199" y="228"/>
                </a:cubicBezTo>
                <a:cubicBezTo>
                  <a:pt x="199" y="27"/>
                  <a:pt x="199" y="27"/>
                  <a:pt x="199" y="27"/>
                </a:cubicBezTo>
                <a:cubicBezTo>
                  <a:pt x="199" y="12"/>
                  <a:pt x="187" y="0"/>
                  <a:pt x="172" y="0"/>
                </a:cubicBezTo>
                <a:close/>
                <a:moveTo>
                  <a:pt x="193" y="228"/>
                </a:moveTo>
                <a:cubicBezTo>
                  <a:pt x="193" y="240"/>
                  <a:pt x="184" y="249"/>
                  <a:pt x="172" y="249"/>
                </a:cubicBezTo>
                <a:cubicBezTo>
                  <a:pt x="27" y="249"/>
                  <a:pt x="27" y="249"/>
                  <a:pt x="27" y="249"/>
                </a:cubicBezTo>
                <a:cubicBezTo>
                  <a:pt x="16" y="249"/>
                  <a:pt x="6" y="240"/>
                  <a:pt x="6" y="228"/>
                </a:cubicBezTo>
                <a:cubicBezTo>
                  <a:pt x="6" y="27"/>
                  <a:pt x="6" y="27"/>
                  <a:pt x="6" y="27"/>
                </a:cubicBezTo>
                <a:cubicBezTo>
                  <a:pt x="6" y="15"/>
                  <a:pt x="16" y="6"/>
                  <a:pt x="27" y="6"/>
                </a:cubicBezTo>
                <a:cubicBezTo>
                  <a:pt x="172" y="6"/>
                  <a:pt x="172" y="6"/>
                  <a:pt x="172" y="6"/>
                </a:cubicBezTo>
                <a:cubicBezTo>
                  <a:pt x="184" y="6"/>
                  <a:pt x="193" y="15"/>
                  <a:pt x="193" y="27"/>
                </a:cubicBezTo>
                <a:lnTo>
                  <a:pt x="193" y="228"/>
                </a:lnTo>
                <a:close/>
                <a:moveTo>
                  <a:pt x="171" y="20"/>
                </a:moveTo>
                <a:cubicBezTo>
                  <a:pt x="28" y="20"/>
                  <a:pt x="28" y="20"/>
                  <a:pt x="28" y="20"/>
                </a:cubicBezTo>
                <a:cubicBezTo>
                  <a:pt x="22" y="20"/>
                  <a:pt x="16" y="26"/>
                  <a:pt x="16" y="32"/>
                </a:cubicBezTo>
                <a:cubicBezTo>
                  <a:pt x="16" y="46"/>
                  <a:pt x="16" y="46"/>
                  <a:pt x="16" y="46"/>
                </a:cubicBezTo>
                <a:cubicBezTo>
                  <a:pt x="16" y="53"/>
                  <a:pt x="22" y="58"/>
                  <a:pt x="28" y="58"/>
                </a:cubicBezTo>
                <a:cubicBezTo>
                  <a:pt x="171" y="58"/>
                  <a:pt x="171" y="58"/>
                  <a:pt x="171" y="58"/>
                </a:cubicBezTo>
                <a:cubicBezTo>
                  <a:pt x="178" y="58"/>
                  <a:pt x="183" y="53"/>
                  <a:pt x="183" y="46"/>
                </a:cubicBezTo>
                <a:cubicBezTo>
                  <a:pt x="183" y="32"/>
                  <a:pt x="183" y="32"/>
                  <a:pt x="183" y="32"/>
                </a:cubicBezTo>
                <a:cubicBezTo>
                  <a:pt x="183" y="26"/>
                  <a:pt x="178" y="20"/>
                  <a:pt x="171" y="20"/>
                </a:cubicBezTo>
                <a:close/>
                <a:moveTo>
                  <a:pt x="41" y="43"/>
                </a:moveTo>
                <a:cubicBezTo>
                  <a:pt x="40" y="43"/>
                  <a:pt x="40" y="43"/>
                  <a:pt x="40" y="43"/>
                </a:cubicBezTo>
                <a:cubicBezTo>
                  <a:pt x="38" y="43"/>
                  <a:pt x="36" y="41"/>
                  <a:pt x="36" y="39"/>
                </a:cubicBezTo>
                <a:cubicBezTo>
                  <a:pt x="36" y="37"/>
                  <a:pt x="38" y="35"/>
                  <a:pt x="40" y="35"/>
                </a:cubicBezTo>
                <a:cubicBezTo>
                  <a:pt x="41" y="35"/>
                  <a:pt x="41" y="35"/>
                  <a:pt x="41" y="35"/>
                </a:cubicBezTo>
                <a:cubicBezTo>
                  <a:pt x="43" y="35"/>
                  <a:pt x="45" y="37"/>
                  <a:pt x="45" y="39"/>
                </a:cubicBezTo>
                <a:cubicBezTo>
                  <a:pt x="45" y="41"/>
                  <a:pt x="43" y="43"/>
                  <a:pt x="41" y="43"/>
                </a:cubicBezTo>
                <a:close/>
                <a:moveTo>
                  <a:pt x="162" y="43"/>
                </a:moveTo>
                <a:cubicBezTo>
                  <a:pt x="96" y="43"/>
                  <a:pt x="96" y="43"/>
                  <a:pt x="96" y="43"/>
                </a:cubicBezTo>
                <a:cubicBezTo>
                  <a:pt x="94" y="43"/>
                  <a:pt x="92" y="41"/>
                  <a:pt x="92" y="39"/>
                </a:cubicBezTo>
                <a:cubicBezTo>
                  <a:pt x="92" y="37"/>
                  <a:pt x="94" y="35"/>
                  <a:pt x="96" y="35"/>
                </a:cubicBezTo>
                <a:cubicBezTo>
                  <a:pt x="162" y="35"/>
                  <a:pt x="162" y="35"/>
                  <a:pt x="162" y="35"/>
                </a:cubicBezTo>
                <a:cubicBezTo>
                  <a:pt x="165" y="35"/>
                  <a:pt x="166" y="37"/>
                  <a:pt x="166" y="39"/>
                </a:cubicBezTo>
                <a:cubicBezTo>
                  <a:pt x="166" y="41"/>
                  <a:pt x="165" y="43"/>
                  <a:pt x="162" y="43"/>
                </a:cubicBezTo>
                <a:close/>
                <a:moveTo>
                  <a:pt x="171" y="110"/>
                </a:moveTo>
                <a:cubicBezTo>
                  <a:pt x="28" y="110"/>
                  <a:pt x="28" y="110"/>
                  <a:pt x="28" y="110"/>
                </a:cubicBezTo>
                <a:cubicBezTo>
                  <a:pt x="22" y="110"/>
                  <a:pt x="16" y="116"/>
                  <a:pt x="16" y="122"/>
                </a:cubicBezTo>
                <a:cubicBezTo>
                  <a:pt x="16" y="136"/>
                  <a:pt x="16" y="136"/>
                  <a:pt x="16" y="136"/>
                </a:cubicBezTo>
                <a:cubicBezTo>
                  <a:pt x="16" y="143"/>
                  <a:pt x="22" y="148"/>
                  <a:pt x="28" y="148"/>
                </a:cubicBezTo>
                <a:cubicBezTo>
                  <a:pt x="171" y="148"/>
                  <a:pt x="171" y="148"/>
                  <a:pt x="171" y="148"/>
                </a:cubicBezTo>
                <a:cubicBezTo>
                  <a:pt x="178" y="148"/>
                  <a:pt x="183" y="143"/>
                  <a:pt x="183" y="136"/>
                </a:cubicBezTo>
                <a:cubicBezTo>
                  <a:pt x="183" y="122"/>
                  <a:pt x="183" y="122"/>
                  <a:pt x="183" y="122"/>
                </a:cubicBezTo>
                <a:cubicBezTo>
                  <a:pt x="183" y="116"/>
                  <a:pt x="178" y="110"/>
                  <a:pt x="171" y="110"/>
                </a:cubicBezTo>
                <a:close/>
                <a:moveTo>
                  <a:pt x="41" y="133"/>
                </a:moveTo>
                <a:cubicBezTo>
                  <a:pt x="40" y="133"/>
                  <a:pt x="40" y="133"/>
                  <a:pt x="40" y="133"/>
                </a:cubicBezTo>
                <a:cubicBezTo>
                  <a:pt x="38" y="133"/>
                  <a:pt x="36" y="131"/>
                  <a:pt x="36" y="129"/>
                </a:cubicBezTo>
                <a:cubicBezTo>
                  <a:pt x="36" y="127"/>
                  <a:pt x="38" y="125"/>
                  <a:pt x="40" y="125"/>
                </a:cubicBezTo>
                <a:cubicBezTo>
                  <a:pt x="41" y="125"/>
                  <a:pt x="41" y="125"/>
                  <a:pt x="41" y="125"/>
                </a:cubicBezTo>
                <a:cubicBezTo>
                  <a:pt x="43" y="125"/>
                  <a:pt x="45" y="127"/>
                  <a:pt x="45" y="129"/>
                </a:cubicBezTo>
                <a:cubicBezTo>
                  <a:pt x="45" y="131"/>
                  <a:pt x="43" y="133"/>
                  <a:pt x="41" y="133"/>
                </a:cubicBezTo>
                <a:close/>
                <a:moveTo>
                  <a:pt x="162" y="133"/>
                </a:moveTo>
                <a:cubicBezTo>
                  <a:pt x="96" y="133"/>
                  <a:pt x="96" y="133"/>
                  <a:pt x="96" y="133"/>
                </a:cubicBezTo>
                <a:cubicBezTo>
                  <a:pt x="94" y="133"/>
                  <a:pt x="92" y="131"/>
                  <a:pt x="92" y="129"/>
                </a:cubicBezTo>
                <a:cubicBezTo>
                  <a:pt x="92" y="127"/>
                  <a:pt x="94" y="125"/>
                  <a:pt x="96" y="125"/>
                </a:cubicBezTo>
                <a:cubicBezTo>
                  <a:pt x="162" y="125"/>
                  <a:pt x="162" y="125"/>
                  <a:pt x="162" y="125"/>
                </a:cubicBezTo>
                <a:cubicBezTo>
                  <a:pt x="165" y="125"/>
                  <a:pt x="166" y="127"/>
                  <a:pt x="166" y="129"/>
                </a:cubicBezTo>
                <a:cubicBezTo>
                  <a:pt x="166" y="131"/>
                  <a:pt x="165" y="133"/>
                  <a:pt x="162" y="133"/>
                </a:cubicBezTo>
                <a:close/>
                <a:moveTo>
                  <a:pt x="171" y="155"/>
                </a:moveTo>
                <a:cubicBezTo>
                  <a:pt x="28" y="155"/>
                  <a:pt x="28" y="155"/>
                  <a:pt x="28" y="155"/>
                </a:cubicBezTo>
                <a:cubicBezTo>
                  <a:pt x="22" y="155"/>
                  <a:pt x="16" y="161"/>
                  <a:pt x="16" y="167"/>
                </a:cubicBezTo>
                <a:cubicBezTo>
                  <a:pt x="16" y="181"/>
                  <a:pt x="16" y="181"/>
                  <a:pt x="16" y="181"/>
                </a:cubicBezTo>
                <a:cubicBezTo>
                  <a:pt x="16" y="188"/>
                  <a:pt x="22" y="193"/>
                  <a:pt x="28" y="193"/>
                </a:cubicBezTo>
                <a:cubicBezTo>
                  <a:pt x="171" y="193"/>
                  <a:pt x="171" y="193"/>
                  <a:pt x="171" y="193"/>
                </a:cubicBezTo>
                <a:cubicBezTo>
                  <a:pt x="178" y="193"/>
                  <a:pt x="183" y="188"/>
                  <a:pt x="183" y="181"/>
                </a:cubicBezTo>
                <a:cubicBezTo>
                  <a:pt x="183" y="167"/>
                  <a:pt x="183" y="167"/>
                  <a:pt x="183" y="167"/>
                </a:cubicBezTo>
                <a:cubicBezTo>
                  <a:pt x="183" y="161"/>
                  <a:pt x="178" y="155"/>
                  <a:pt x="171" y="155"/>
                </a:cubicBezTo>
                <a:close/>
                <a:moveTo>
                  <a:pt x="41" y="178"/>
                </a:moveTo>
                <a:cubicBezTo>
                  <a:pt x="40" y="178"/>
                  <a:pt x="40" y="178"/>
                  <a:pt x="40" y="178"/>
                </a:cubicBezTo>
                <a:cubicBezTo>
                  <a:pt x="38" y="178"/>
                  <a:pt x="36" y="176"/>
                  <a:pt x="36" y="174"/>
                </a:cubicBezTo>
                <a:cubicBezTo>
                  <a:pt x="36" y="172"/>
                  <a:pt x="38" y="170"/>
                  <a:pt x="40" y="170"/>
                </a:cubicBezTo>
                <a:cubicBezTo>
                  <a:pt x="41" y="170"/>
                  <a:pt x="41" y="170"/>
                  <a:pt x="41" y="170"/>
                </a:cubicBezTo>
                <a:cubicBezTo>
                  <a:pt x="43" y="170"/>
                  <a:pt x="45" y="172"/>
                  <a:pt x="45" y="174"/>
                </a:cubicBezTo>
                <a:cubicBezTo>
                  <a:pt x="45" y="176"/>
                  <a:pt x="43" y="178"/>
                  <a:pt x="41" y="178"/>
                </a:cubicBezTo>
                <a:close/>
                <a:moveTo>
                  <a:pt x="162" y="178"/>
                </a:moveTo>
                <a:cubicBezTo>
                  <a:pt x="96" y="178"/>
                  <a:pt x="96" y="178"/>
                  <a:pt x="96" y="178"/>
                </a:cubicBezTo>
                <a:cubicBezTo>
                  <a:pt x="94" y="178"/>
                  <a:pt x="92" y="176"/>
                  <a:pt x="92" y="174"/>
                </a:cubicBezTo>
                <a:cubicBezTo>
                  <a:pt x="92" y="172"/>
                  <a:pt x="94" y="170"/>
                  <a:pt x="96" y="170"/>
                </a:cubicBezTo>
                <a:cubicBezTo>
                  <a:pt x="162" y="170"/>
                  <a:pt x="162" y="170"/>
                  <a:pt x="162" y="170"/>
                </a:cubicBezTo>
                <a:cubicBezTo>
                  <a:pt x="165" y="170"/>
                  <a:pt x="166" y="172"/>
                  <a:pt x="166" y="174"/>
                </a:cubicBezTo>
                <a:cubicBezTo>
                  <a:pt x="166" y="176"/>
                  <a:pt x="165" y="178"/>
                  <a:pt x="162" y="178"/>
                </a:cubicBezTo>
                <a:close/>
              </a:path>
            </a:pathLst>
          </a:custGeom>
          <a:solidFill>
            <a:schemeClr val="bg1"/>
          </a:solidFill>
          <a:ln>
            <a:noFill/>
          </a:ln>
        </p:spPr>
        <p:txBody>
          <a:bodyPr vert="horz" wrap="square" lIns="121899" tIns="60949" rIns="121899" bIns="60949" numCol="1" anchor="t" anchorCtr="0" compatLnSpc="1">
            <a:prstTxWarp prst="textNoShape">
              <a:avLst/>
            </a:prstTxWarp>
          </a:bodyPr>
          <a:lstStyle/>
          <a:p>
            <a:endParaRPr lang="en-US"/>
          </a:p>
        </p:txBody>
      </p:sp>
      <p:sp>
        <p:nvSpPr>
          <p:cNvPr id="33" name="Freeform 17"/>
          <p:cNvSpPr>
            <a:spLocks noEditPoints="1"/>
          </p:cNvSpPr>
          <p:nvPr/>
        </p:nvSpPr>
        <p:spPr bwMode="auto">
          <a:xfrm>
            <a:off x="5225441" y="2725867"/>
            <a:ext cx="867039" cy="874773"/>
          </a:xfrm>
          <a:custGeom>
            <a:avLst/>
            <a:gdLst>
              <a:gd name="T0" fmla="*/ 57 w 293"/>
              <a:gd name="T1" fmla="*/ 195 h 296"/>
              <a:gd name="T2" fmla="*/ 112 w 293"/>
              <a:gd name="T3" fmla="*/ 187 h 296"/>
              <a:gd name="T4" fmla="*/ 229 w 293"/>
              <a:gd name="T5" fmla="*/ 213 h 296"/>
              <a:gd name="T6" fmla="*/ 44 w 293"/>
              <a:gd name="T7" fmla="*/ 120 h 296"/>
              <a:gd name="T8" fmla="*/ 61 w 293"/>
              <a:gd name="T9" fmla="*/ 101 h 296"/>
              <a:gd name="T10" fmla="*/ 44 w 293"/>
              <a:gd name="T11" fmla="*/ 217 h 296"/>
              <a:gd name="T12" fmla="*/ 52 w 293"/>
              <a:gd name="T13" fmla="*/ 236 h 296"/>
              <a:gd name="T14" fmla="*/ 183 w 293"/>
              <a:gd name="T15" fmla="*/ 236 h 296"/>
              <a:gd name="T16" fmla="*/ 223 w 293"/>
              <a:gd name="T17" fmla="*/ 244 h 296"/>
              <a:gd name="T18" fmla="*/ 229 w 293"/>
              <a:gd name="T19" fmla="*/ 179 h 296"/>
              <a:gd name="T20" fmla="*/ 223 w 293"/>
              <a:gd name="T21" fmla="*/ 143 h 296"/>
              <a:gd name="T22" fmla="*/ 32 w 293"/>
              <a:gd name="T23" fmla="*/ 139 h 296"/>
              <a:gd name="T24" fmla="*/ 56 w 293"/>
              <a:gd name="T25" fmla="*/ 142 h 296"/>
              <a:gd name="T26" fmla="*/ 179 w 293"/>
              <a:gd name="T27" fmla="*/ 150 h 296"/>
              <a:gd name="T28" fmla="*/ 57 w 293"/>
              <a:gd name="T29" fmla="*/ 60 h 296"/>
              <a:gd name="T30" fmla="*/ 112 w 293"/>
              <a:gd name="T31" fmla="*/ 52 h 296"/>
              <a:gd name="T32" fmla="*/ 261 w 293"/>
              <a:gd name="T33" fmla="*/ 194 h 296"/>
              <a:gd name="T34" fmla="*/ 277 w 293"/>
              <a:gd name="T35" fmla="*/ 147 h 296"/>
              <a:gd name="T36" fmla="*/ 246 w 293"/>
              <a:gd name="T37" fmla="*/ 279 h 296"/>
              <a:gd name="T38" fmla="*/ 261 w 293"/>
              <a:gd name="T39" fmla="*/ 254 h 296"/>
              <a:gd name="T40" fmla="*/ 223 w 293"/>
              <a:gd name="T41" fmla="*/ 87 h 296"/>
              <a:gd name="T42" fmla="*/ 253 w 293"/>
              <a:gd name="T43" fmla="*/ 254 h 296"/>
              <a:gd name="T44" fmla="*/ 79 w 293"/>
              <a:gd name="T45" fmla="*/ 272 h 296"/>
              <a:gd name="T46" fmla="*/ 43 w 293"/>
              <a:gd name="T47" fmla="*/ 23 h 296"/>
              <a:gd name="T48" fmla="*/ 226 w 293"/>
              <a:gd name="T49" fmla="*/ 109 h 296"/>
              <a:gd name="T50" fmla="*/ 4 w 293"/>
              <a:gd name="T51" fmla="*/ 96 h 296"/>
              <a:gd name="T52" fmla="*/ 61 w 293"/>
              <a:gd name="T53" fmla="*/ 4 h 296"/>
              <a:gd name="T54" fmla="*/ 4 w 293"/>
              <a:gd name="T55" fmla="*/ 24 h 296"/>
              <a:gd name="T56" fmla="*/ 69 w 293"/>
              <a:gd name="T57" fmla="*/ 0 h 296"/>
              <a:gd name="T58" fmla="*/ 0 w 293"/>
              <a:gd name="T59" fmla="*/ 56 h 296"/>
              <a:gd name="T60" fmla="*/ 4 w 293"/>
              <a:gd name="T61" fmla="*/ 42 h 296"/>
              <a:gd name="T62" fmla="*/ 4 w 293"/>
              <a:gd name="T63" fmla="*/ 72 h 296"/>
              <a:gd name="T64" fmla="*/ 109 w 293"/>
              <a:gd name="T65" fmla="*/ 0 h 296"/>
              <a:gd name="T66" fmla="*/ 259 w 293"/>
              <a:gd name="T67" fmla="*/ 61 h 296"/>
              <a:gd name="T68" fmla="*/ 274 w 293"/>
              <a:gd name="T69" fmla="*/ 89 h 296"/>
              <a:gd name="T70" fmla="*/ 243 w 293"/>
              <a:gd name="T71" fmla="*/ 33 h 296"/>
              <a:gd name="T72" fmla="*/ 205 w 293"/>
              <a:gd name="T73" fmla="*/ 4 h 296"/>
              <a:gd name="T74" fmla="*/ 172 w 293"/>
              <a:gd name="T75" fmla="*/ 0 h 296"/>
              <a:gd name="T76" fmla="*/ 210 w 293"/>
              <a:gd name="T77" fmla="*/ 11 h 296"/>
              <a:gd name="T78" fmla="*/ 291 w 293"/>
              <a:gd name="T79" fmla="*/ 142 h 296"/>
              <a:gd name="T80" fmla="*/ 234 w 293"/>
              <a:gd name="T81" fmla="*/ 292 h 296"/>
              <a:gd name="T82" fmla="*/ 218 w 293"/>
              <a:gd name="T83" fmla="*/ 292 h 296"/>
              <a:gd name="T84" fmla="*/ 171 w 293"/>
              <a:gd name="T85" fmla="*/ 292 h 296"/>
              <a:gd name="T86" fmla="*/ 203 w 293"/>
              <a:gd name="T87" fmla="*/ 292 h 296"/>
              <a:gd name="T88" fmla="*/ 281 w 293"/>
              <a:gd name="T89" fmla="*/ 284 h 296"/>
              <a:gd name="T90" fmla="*/ 293 w 293"/>
              <a:gd name="T91" fmla="*/ 175 h 296"/>
              <a:gd name="T92" fmla="*/ 282 w 293"/>
              <a:gd name="T93" fmla="*/ 120 h 296"/>
              <a:gd name="T94" fmla="*/ 283 w 293"/>
              <a:gd name="T95" fmla="*/ 276 h 296"/>
              <a:gd name="T96" fmla="*/ 288 w 293"/>
              <a:gd name="T97" fmla="*/ 262 h 296"/>
              <a:gd name="T98" fmla="*/ 289 w 293"/>
              <a:gd name="T99" fmla="*/ 246 h 296"/>
              <a:gd name="T100" fmla="*/ 4 w 293"/>
              <a:gd name="T101" fmla="*/ 215 h 296"/>
              <a:gd name="T102" fmla="*/ 4 w 293"/>
              <a:gd name="T103" fmla="*/ 247 h 296"/>
              <a:gd name="T104" fmla="*/ 4 w 293"/>
              <a:gd name="T105" fmla="*/ 183 h 296"/>
              <a:gd name="T106" fmla="*/ 4 w 293"/>
              <a:gd name="T107" fmla="*/ 104 h 296"/>
              <a:gd name="T108" fmla="*/ 4 w 293"/>
              <a:gd name="T109" fmla="*/ 151 h 296"/>
              <a:gd name="T110" fmla="*/ 51 w 293"/>
              <a:gd name="T111" fmla="*/ 296 h 296"/>
              <a:gd name="T112" fmla="*/ 67 w 293"/>
              <a:gd name="T113" fmla="*/ 296 h 296"/>
              <a:gd name="T114" fmla="*/ 20 w 293"/>
              <a:gd name="T115" fmla="*/ 290 h 296"/>
              <a:gd name="T116" fmla="*/ 43 w 293"/>
              <a:gd name="T117" fmla="*/ 292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93" h="296">
                <a:moveTo>
                  <a:pt x="187" y="172"/>
                </a:moveTo>
                <a:cubicBezTo>
                  <a:pt x="44" y="172"/>
                  <a:pt x="44" y="172"/>
                  <a:pt x="44" y="172"/>
                </a:cubicBezTo>
                <a:cubicBezTo>
                  <a:pt x="38" y="172"/>
                  <a:pt x="32" y="178"/>
                  <a:pt x="32" y="184"/>
                </a:cubicBezTo>
                <a:cubicBezTo>
                  <a:pt x="32" y="198"/>
                  <a:pt x="32" y="198"/>
                  <a:pt x="32" y="198"/>
                </a:cubicBezTo>
                <a:cubicBezTo>
                  <a:pt x="32" y="205"/>
                  <a:pt x="38" y="210"/>
                  <a:pt x="44" y="210"/>
                </a:cubicBezTo>
                <a:cubicBezTo>
                  <a:pt x="187" y="210"/>
                  <a:pt x="187" y="210"/>
                  <a:pt x="187" y="210"/>
                </a:cubicBezTo>
                <a:cubicBezTo>
                  <a:pt x="194" y="210"/>
                  <a:pt x="199" y="205"/>
                  <a:pt x="199" y="198"/>
                </a:cubicBezTo>
                <a:cubicBezTo>
                  <a:pt x="199" y="184"/>
                  <a:pt x="199" y="184"/>
                  <a:pt x="199" y="184"/>
                </a:cubicBezTo>
                <a:cubicBezTo>
                  <a:pt x="199" y="178"/>
                  <a:pt x="194" y="172"/>
                  <a:pt x="187" y="172"/>
                </a:cubicBezTo>
                <a:close/>
                <a:moveTo>
                  <a:pt x="57" y="195"/>
                </a:moveTo>
                <a:cubicBezTo>
                  <a:pt x="56" y="195"/>
                  <a:pt x="56" y="195"/>
                  <a:pt x="56" y="195"/>
                </a:cubicBezTo>
                <a:cubicBezTo>
                  <a:pt x="54" y="195"/>
                  <a:pt x="52" y="193"/>
                  <a:pt x="52" y="191"/>
                </a:cubicBezTo>
                <a:cubicBezTo>
                  <a:pt x="52" y="189"/>
                  <a:pt x="54" y="187"/>
                  <a:pt x="56" y="187"/>
                </a:cubicBezTo>
                <a:cubicBezTo>
                  <a:pt x="57" y="187"/>
                  <a:pt x="57" y="187"/>
                  <a:pt x="57" y="187"/>
                </a:cubicBezTo>
                <a:cubicBezTo>
                  <a:pt x="59" y="187"/>
                  <a:pt x="61" y="189"/>
                  <a:pt x="61" y="191"/>
                </a:cubicBezTo>
                <a:cubicBezTo>
                  <a:pt x="61" y="193"/>
                  <a:pt x="59" y="195"/>
                  <a:pt x="57" y="195"/>
                </a:cubicBezTo>
                <a:close/>
                <a:moveTo>
                  <a:pt x="179" y="195"/>
                </a:moveTo>
                <a:cubicBezTo>
                  <a:pt x="112" y="195"/>
                  <a:pt x="112" y="195"/>
                  <a:pt x="112" y="195"/>
                </a:cubicBezTo>
                <a:cubicBezTo>
                  <a:pt x="110" y="195"/>
                  <a:pt x="108" y="193"/>
                  <a:pt x="108" y="191"/>
                </a:cubicBezTo>
                <a:cubicBezTo>
                  <a:pt x="108" y="189"/>
                  <a:pt x="110" y="187"/>
                  <a:pt x="112" y="187"/>
                </a:cubicBezTo>
                <a:cubicBezTo>
                  <a:pt x="179" y="187"/>
                  <a:pt x="179" y="187"/>
                  <a:pt x="179" y="187"/>
                </a:cubicBezTo>
                <a:cubicBezTo>
                  <a:pt x="181" y="187"/>
                  <a:pt x="183" y="189"/>
                  <a:pt x="183" y="191"/>
                </a:cubicBezTo>
                <a:cubicBezTo>
                  <a:pt x="183" y="193"/>
                  <a:pt x="181" y="195"/>
                  <a:pt x="179" y="195"/>
                </a:cubicBezTo>
                <a:close/>
                <a:moveTo>
                  <a:pt x="241" y="218"/>
                </a:moveTo>
                <a:cubicBezTo>
                  <a:pt x="241" y="208"/>
                  <a:pt x="241" y="208"/>
                  <a:pt x="241" y="208"/>
                </a:cubicBezTo>
                <a:cubicBezTo>
                  <a:pt x="241" y="203"/>
                  <a:pt x="237" y="199"/>
                  <a:pt x="232" y="199"/>
                </a:cubicBezTo>
                <a:cubicBezTo>
                  <a:pt x="223" y="199"/>
                  <a:pt x="223" y="199"/>
                  <a:pt x="223" y="199"/>
                </a:cubicBezTo>
                <a:cubicBezTo>
                  <a:pt x="223" y="210"/>
                  <a:pt x="223" y="210"/>
                  <a:pt x="223" y="210"/>
                </a:cubicBezTo>
                <a:cubicBezTo>
                  <a:pt x="226" y="210"/>
                  <a:pt x="226" y="210"/>
                  <a:pt x="226" y="210"/>
                </a:cubicBezTo>
                <a:cubicBezTo>
                  <a:pt x="228" y="210"/>
                  <a:pt x="229" y="212"/>
                  <a:pt x="229" y="213"/>
                </a:cubicBezTo>
                <a:cubicBezTo>
                  <a:pt x="229" y="215"/>
                  <a:pt x="228" y="216"/>
                  <a:pt x="226" y="216"/>
                </a:cubicBezTo>
                <a:cubicBezTo>
                  <a:pt x="223" y="216"/>
                  <a:pt x="223" y="216"/>
                  <a:pt x="223" y="216"/>
                </a:cubicBezTo>
                <a:cubicBezTo>
                  <a:pt x="223" y="227"/>
                  <a:pt x="223" y="227"/>
                  <a:pt x="223" y="227"/>
                </a:cubicBezTo>
                <a:cubicBezTo>
                  <a:pt x="232" y="227"/>
                  <a:pt x="232" y="227"/>
                  <a:pt x="232" y="227"/>
                </a:cubicBezTo>
                <a:cubicBezTo>
                  <a:pt x="237" y="227"/>
                  <a:pt x="241" y="223"/>
                  <a:pt x="241" y="218"/>
                </a:cubicBezTo>
                <a:close/>
                <a:moveTo>
                  <a:pt x="187" y="82"/>
                </a:moveTo>
                <a:cubicBezTo>
                  <a:pt x="44" y="82"/>
                  <a:pt x="44" y="82"/>
                  <a:pt x="44" y="82"/>
                </a:cubicBezTo>
                <a:cubicBezTo>
                  <a:pt x="38" y="82"/>
                  <a:pt x="32" y="88"/>
                  <a:pt x="32" y="94"/>
                </a:cubicBezTo>
                <a:cubicBezTo>
                  <a:pt x="32" y="108"/>
                  <a:pt x="32" y="108"/>
                  <a:pt x="32" y="108"/>
                </a:cubicBezTo>
                <a:cubicBezTo>
                  <a:pt x="32" y="115"/>
                  <a:pt x="38" y="120"/>
                  <a:pt x="44" y="120"/>
                </a:cubicBezTo>
                <a:cubicBezTo>
                  <a:pt x="187" y="120"/>
                  <a:pt x="187" y="120"/>
                  <a:pt x="187" y="120"/>
                </a:cubicBezTo>
                <a:cubicBezTo>
                  <a:pt x="194" y="120"/>
                  <a:pt x="199" y="115"/>
                  <a:pt x="199" y="108"/>
                </a:cubicBezTo>
                <a:cubicBezTo>
                  <a:pt x="199" y="94"/>
                  <a:pt x="199" y="94"/>
                  <a:pt x="199" y="94"/>
                </a:cubicBezTo>
                <a:cubicBezTo>
                  <a:pt x="199" y="88"/>
                  <a:pt x="194" y="82"/>
                  <a:pt x="187" y="82"/>
                </a:cubicBezTo>
                <a:close/>
                <a:moveTo>
                  <a:pt x="57" y="105"/>
                </a:moveTo>
                <a:cubicBezTo>
                  <a:pt x="56" y="105"/>
                  <a:pt x="56" y="105"/>
                  <a:pt x="56" y="105"/>
                </a:cubicBezTo>
                <a:cubicBezTo>
                  <a:pt x="54" y="105"/>
                  <a:pt x="52" y="103"/>
                  <a:pt x="52" y="101"/>
                </a:cubicBezTo>
                <a:cubicBezTo>
                  <a:pt x="52" y="99"/>
                  <a:pt x="54" y="97"/>
                  <a:pt x="56" y="97"/>
                </a:cubicBezTo>
                <a:cubicBezTo>
                  <a:pt x="57" y="97"/>
                  <a:pt x="57" y="97"/>
                  <a:pt x="57" y="97"/>
                </a:cubicBezTo>
                <a:cubicBezTo>
                  <a:pt x="59" y="97"/>
                  <a:pt x="61" y="99"/>
                  <a:pt x="61" y="101"/>
                </a:cubicBezTo>
                <a:cubicBezTo>
                  <a:pt x="61" y="103"/>
                  <a:pt x="59" y="105"/>
                  <a:pt x="57" y="105"/>
                </a:cubicBezTo>
                <a:close/>
                <a:moveTo>
                  <a:pt x="179" y="105"/>
                </a:moveTo>
                <a:cubicBezTo>
                  <a:pt x="112" y="105"/>
                  <a:pt x="112" y="105"/>
                  <a:pt x="112" y="105"/>
                </a:cubicBezTo>
                <a:cubicBezTo>
                  <a:pt x="110" y="105"/>
                  <a:pt x="108" y="103"/>
                  <a:pt x="108" y="101"/>
                </a:cubicBezTo>
                <a:cubicBezTo>
                  <a:pt x="108" y="99"/>
                  <a:pt x="110" y="97"/>
                  <a:pt x="112" y="97"/>
                </a:cubicBezTo>
                <a:cubicBezTo>
                  <a:pt x="179" y="97"/>
                  <a:pt x="179" y="97"/>
                  <a:pt x="179" y="97"/>
                </a:cubicBezTo>
                <a:cubicBezTo>
                  <a:pt x="181" y="97"/>
                  <a:pt x="183" y="99"/>
                  <a:pt x="183" y="101"/>
                </a:cubicBezTo>
                <a:cubicBezTo>
                  <a:pt x="183" y="103"/>
                  <a:pt x="181" y="105"/>
                  <a:pt x="179" y="105"/>
                </a:cubicBezTo>
                <a:close/>
                <a:moveTo>
                  <a:pt x="187" y="217"/>
                </a:moveTo>
                <a:cubicBezTo>
                  <a:pt x="44" y="217"/>
                  <a:pt x="44" y="217"/>
                  <a:pt x="44" y="217"/>
                </a:cubicBezTo>
                <a:cubicBezTo>
                  <a:pt x="38" y="217"/>
                  <a:pt x="32" y="223"/>
                  <a:pt x="32" y="229"/>
                </a:cubicBezTo>
                <a:cubicBezTo>
                  <a:pt x="32" y="243"/>
                  <a:pt x="32" y="243"/>
                  <a:pt x="32" y="243"/>
                </a:cubicBezTo>
                <a:cubicBezTo>
                  <a:pt x="32" y="250"/>
                  <a:pt x="38" y="255"/>
                  <a:pt x="44" y="255"/>
                </a:cubicBezTo>
                <a:cubicBezTo>
                  <a:pt x="187" y="255"/>
                  <a:pt x="187" y="255"/>
                  <a:pt x="187" y="255"/>
                </a:cubicBezTo>
                <a:cubicBezTo>
                  <a:pt x="194" y="255"/>
                  <a:pt x="199" y="250"/>
                  <a:pt x="199" y="243"/>
                </a:cubicBezTo>
                <a:cubicBezTo>
                  <a:pt x="199" y="229"/>
                  <a:pt x="199" y="229"/>
                  <a:pt x="199" y="229"/>
                </a:cubicBezTo>
                <a:cubicBezTo>
                  <a:pt x="199" y="223"/>
                  <a:pt x="194" y="217"/>
                  <a:pt x="187" y="217"/>
                </a:cubicBezTo>
                <a:close/>
                <a:moveTo>
                  <a:pt x="57" y="240"/>
                </a:moveTo>
                <a:cubicBezTo>
                  <a:pt x="56" y="240"/>
                  <a:pt x="56" y="240"/>
                  <a:pt x="56" y="240"/>
                </a:cubicBezTo>
                <a:cubicBezTo>
                  <a:pt x="54" y="240"/>
                  <a:pt x="52" y="238"/>
                  <a:pt x="52" y="236"/>
                </a:cubicBezTo>
                <a:cubicBezTo>
                  <a:pt x="52" y="234"/>
                  <a:pt x="54" y="232"/>
                  <a:pt x="56" y="232"/>
                </a:cubicBezTo>
                <a:cubicBezTo>
                  <a:pt x="57" y="232"/>
                  <a:pt x="57" y="232"/>
                  <a:pt x="57" y="232"/>
                </a:cubicBezTo>
                <a:cubicBezTo>
                  <a:pt x="59" y="232"/>
                  <a:pt x="61" y="234"/>
                  <a:pt x="61" y="236"/>
                </a:cubicBezTo>
                <a:cubicBezTo>
                  <a:pt x="61" y="238"/>
                  <a:pt x="59" y="240"/>
                  <a:pt x="57" y="240"/>
                </a:cubicBezTo>
                <a:close/>
                <a:moveTo>
                  <a:pt x="179" y="240"/>
                </a:moveTo>
                <a:cubicBezTo>
                  <a:pt x="112" y="240"/>
                  <a:pt x="112" y="240"/>
                  <a:pt x="112" y="240"/>
                </a:cubicBezTo>
                <a:cubicBezTo>
                  <a:pt x="110" y="240"/>
                  <a:pt x="108" y="238"/>
                  <a:pt x="108" y="236"/>
                </a:cubicBezTo>
                <a:cubicBezTo>
                  <a:pt x="108" y="234"/>
                  <a:pt x="110" y="232"/>
                  <a:pt x="112" y="232"/>
                </a:cubicBezTo>
                <a:cubicBezTo>
                  <a:pt x="179" y="232"/>
                  <a:pt x="179" y="232"/>
                  <a:pt x="179" y="232"/>
                </a:cubicBezTo>
                <a:cubicBezTo>
                  <a:pt x="181" y="232"/>
                  <a:pt x="183" y="234"/>
                  <a:pt x="183" y="236"/>
                </a:cubicBezTo>
                <a:cubicBezTo>
                  <a:pt x="183" y="238"/>
                  <a:pt x="181" y="240"/>
                  <a:pt x="179" y="240"/>
                </a:cubicBezTo>
                <a:close/>
                <a:moveTo>
                  <a:pt x="226" y="250"/>
                </a:moveTo>
                <a:cubicBezTo>
                  <a:pt x="223" y="250"/>
                  <a:pt x="223" y="250"/>
                  <a:pt x="223" y="250"/>
                </a:cubicBezTo>
                <a:cubicBezTo>
                  <a:pt x="222" y="254"/>
                  <a:pt x="221" y="258"/>
                  <a:pt x="219" y="261"/>
                </a:cubicBezTo>
                <a:cubicBezTo>
                  <a:pt x="232" y="261"/>
                  <a:pt x="232" y="261"/>
                  <a:pt x="232" y="261"/>
                </a:cubicBezTo>
                <a:cubicBezTo>
                  <a:pt x="237" y="261"/>
                  <a:pt x="241" y="257"/>
                  <a:pt x="241" y="252"/>
                </a:cubicBezTo>
                <a:cubicBezTo>
                  <a:pt x="241" y="242"/>
                  <a:pt x="241" y="242"/>
                  <a:pt x="241" y="242"/>
                </a:cubicBezTo>
                <a:cubicBezTo>
                  <a:pt x="241" y="237"/>
                  <a:pt x="237" y="233"/>
                  <a:pt x="232" y="233"/>
                </a:cubicBezTo>
                <a:cubicBezTo>
                  <a:pt x="223" y="233"/>
                  <a:pt x="223" y="233"/>
                  <a:pt x="223" y="233"/>
                </a:cubicBezTo>
                <a:cubicBezTo>
                  <a:pt x="223" y="244"/>
                  <a:pt x="223" y="244"/>
                  <a:pt x="223" y="244"/>
                </a:cubicBezTo>
                <a:cubicBezTo>
                  <a:pt x="226" y="244"/>
                  <a:pt x="226" y="244"/>
                  <a:pt x="226" y="244"/>
                </a:cubicBezTo>
                <a:cubicBezTo>
                  <a:pt x="228" y="244"/>
                  <a:pt x="229" y="245"/>
                  <a:pt x="229" y="247"/>
                </a:cubicBezTo>
                <a:cubicBezTo>
                  <a:pt x="229" y="249"/>
                  <a:pt x="228" y="250"/>
                  <a:pt x="226" y="250"/>
                </a:cubicBezTo>
                <a:close/>
                <a:moveTo>
                  <a:pt x="241" y="185"/>
                </a:moveTo>
                <a:cubicBezTo>
                  <a:pt x="241" y="174"/>
                  <a:pt x="241" y="174"/>
                  <a:pt x="241" y="174"/>
                </a:cubicBezTo>
                <a:cubicBezTo>
                  <a:pt x="241" y="169"/>
                  <a:pt x="237" y="165"/>
                  <a:pt x="232" y="165"/>
                </a:cubicBezTo>
                <a:cubicBezTo>
                  <a:pt x="223" y="165"/>
                  <a:pt x="223" y="165"/>
                  <a:pt x="223" y="165"/>
                </a:cubicBezTo>
                <a:cubicBezTo>
                  <a:pt x="223" y="176"/>
                  <a:pt x="223" y="176"/>
                  <a:pt x="223" y="176"/>
                </a:cubicBezTo>
                <a:cubicBezTo>
                  <a:pt x="226" y="176"/>
                  <a:pt x="226" y="176"/>
                  <a:pt x="226" y="176"/>
                </a:cubicBezTo>
                <a:cubicBezTo>
                  <a:pt x="228" y="176"/>
                  <a:pt x="229" y="178"/>
                  <a:pt x="229" y="179"/>
                </a:cubicBezTo>
                <a:cubicBezTo>
                  <a:pt x="229" y="181"/>
                  <a:pt x="228" y="182"/>
                  <a:pt x="226" y="182"/>
                </a:cubicBezTo>
                <a:cubicBezTo>
                  <a:pt x="223" y="182"/>
                  <a:pt x="223" y="182"/>
                  <a:pt x="223" y="182"/>
                </a:cubicBezTo>
                <a:cubicBezTo>
                  <a:pt x="223" y="194"/>
                  <a:pt x="223" y="194"/>
                  <a:pt x="223" y="194"/>
                </a:cubicBezTo>
                <a:cubicBezTo>
                  <a:pt x="232" y="194"/>
                  <a:pt x="232" y="194"/>
                  <a:pt x="232" y="194"/>
                </a:cubicBezTo>
                <a:cubicBezTo>
                  <a:pt x="237" y="194"/>
                  <a:pt x="241" y="190"/>
                  <a:pt x="241" y="185"/>
                </a:cubicBezTo>
                <a:close/>
                <a:moveTo>
                  <a:pt x="241" y="151"/>
                </a:moveTo>
                <a:cubicBezTo>
                  <a:pt x="241" y="141"/>
                  <a:pt x="241" y="141"/>
                  <a:pt x="241" y="141"/>
                </a:cubicBezTo>
                <a:cubicBezTo>
                  <a:pt x="241" y="136"/>
                  <a:pt x="237" y="132"/>
                  <a:pt x="232" y="132"/>
                </a:cubicBezTo>
                <a:cubicBezTo>
                  <a:pt x="223" y="132"/>
                  <a:pt x="223" y="132"/>
                  <a:pt x="223" y="132"/>
                </a:cubicBezTo>
                <a:cubicBezTo>
                  <a:pt x="223" y="143"/>
                  <a:pt x="223" y="143"/>
                  <a:pt x="223" y="143"/>
                </a:cubicBezTo>
                <a:cubicBezTo>
                  <a:pt x="226" y="143"/>
                  <a:pt x="226" y="143"/>
                  <a:pt x="226" y="143"/>
                </a:cubicBezTo>
                <a:cubicBezTo>
                  <a:pt x="228" y="143"/>
                  <a:pt x="229" y="144"/>
                  <a:pt x="229" y="146"/>
                </a:cubicBezTo>
                <a:cubicBezTo>
                  <a:pt x="229" y="147"/>
                  <a:pt x="228" y="149"/>
                  <a:pt x="226" y="149"/>
                </a:cubicBezTo>
                <a:cubicBezTo>
                  <a:pt x="223" y="149"/>
                  <a:pt x="223" y="149"/>
                  <a:pt x="223" y="149"/>
                </a:cubicBezTo>
                <a:cubicBezTo>
                  <a:pt x="223" y="160"/>
                  <a:pt x="223" y="160"/>
                  <a:pt x="223" y="160"/>
                </a:cubicBezTo>
                <a:cubicBezTo>
                  <a:pt x="232" y="160"/>
                  <a:pt x="232" y="160"/>
                  <a:pt x="232" y="160"/>
                </a:cubicBezTo>
                <a:cubicBezTo>
                  <a:pt x="237" y="160"/>
                  <a:pt x="241" y="156"/>
                  <a:pt x="241" y="151"/>
                </a:cubicBezTo>
                <a:close/>
                <a:moveTo>
                  <a:pt x="187" y="127"/>
                </a:moveTo>
                <a:cubicBezTo>
                  <a:pt x="44" y="127"/>
                  <a:pt x="44" y="127"/>
                  <a:pt x="44" y="127"/>
                </a:cubicBezTo>
                <a:cubicBezTo>
                  <a:pt x="38" y="127"/>
                  <a:pt x="32" y="133"/>
                  <a:pt x="32" y="139"/>
                </a:cubicBezTo>
                <a:cubicBezTo>
                  <a:pt x="32" y="153"/>
                  <a:pt x="32" y="153"/>
                  <a:pt x="32" y="153"/>
                </a:cubicBezTo>
                <a:cubicBezTo>
                  <a:pt x="32" y="160"/>
                  <a:pt x="38" y="165"/>
                  <a:pt x="44" y="165"/>
                </a:cubicBezTo>
                <a:cubicBezTo>
                  <a:pt x="187" y="165"/>
                  <a:pt x="187" y="165"/>
                  <a:pt x="187" y="165"/>
                </a:cubicBezTo>
                <a:cubicBezTo>
                  <a:pt x="194" y="165"/>
                  <a:pt x="199" y="160"/>
                  <a:pt x="199" y="153"/>
                </a:cubicBezTo>
                <a:cubicBezTo>
                  <a:pt x="199" y="139"/>
                  <a:pt x="199" y="139"/>
                  <a:pt x="199" y="139"/>
                </a:cubicBezTo>
                <a:cubicBezTo>
                  <a:pt x="199" y="133"/>
                  <a:pt x="194" y="127"/>
                  <a:pt x="187" y="127"/>
                </a:cubicBezTo>
                <a:close/>
                <a:moveTo>
                  <a:pt x="57" y="150"/>
                </a:moveTo>
                <a:cubicBezTo>
                  <a:pt x="56" y="150"/>
                  <a:pt x="56" y="150"/>
                  <a:pt x="56" y="150"/>
                </a:cubicBezTo>
                <a:cubicBezTo>
                  <a:pt x="54" y="150"/>
                  <a:pt x="52" y="148"/>
                  <a:pt x="52" y="146"/>
                </a:cubicBezTo>
                <a:cubicBezTo>
                  <a:pt x="52" y="144"/>
                  <a:pt x="54" y="142"/>
                  <a:pt x="56" y="142"/>
                </a:cubicBezTo>
                <a:cubicBezTo>
                  <a:pt x="57" y="142"/>
                  <a:pt x="57" y="142"/>
                  <a:pt x="57" y="142"/>
                </a:cubicBezTo>
                <a:cubicBezTo>
                  <a:pt x="59" y="142"/>
                  <a:pt x="61" y="144"/>
                  <a:pt x="61" y="146"/>
                </a:cubicBezTo>
                <a:cubicBezTo>
                  <a:pt x="61" y="148"/>
                  <a:pt x="59" y="150"/>
                  <a:pt x="57" y="150"/>
                </a:cubicBezTo>
                <a:close/>
                <a:moveTo>
                  <a:pt x="179" y="150"/>
                </a:moveTo>
                <a:cubicBezTo>
                  <a:pt x="112" y="150"/>
                  <a:pt x="112" y="150"/>
                  <a:pt x="112" y="150"/>
                </a:cubicBezTo>
                <a:cubicBezTo>
                  <a:pt x="110" y="150"/>
                  <a:pt x="108" y="148"/>
                  <a:pt x="108" y="146"/>
                </a:cubicBezTo>
                <a:cubicBezTo>
                  <a:pt x="108" y="144"/>
                  <a:pt x="110" y="142"/>
                  <a:pt x="112" y="142"/>
                </a:cubicBezTo>
                <a:cubicBezTo>
                  <a:pt x="179" y="142"/>
                  <a:pt x="179" y="142"/>
                  <a:pt x="179" y="142"/>
                </a:cubicBezTo>
                <a:cubicBezTo>
                  <a:pt x="181" y="142"/>
                  <a:pt x="183" y="144"/>
                  <a:pt x="183" y="146"/>
                </a:cubicBezTo>
                <a:cubicBezTo>
                  <a:pt x="183" y="148"/>
                  <a:pt x="181" y="150"/>
                  <a:pt x="179" y="150"/>
                </a:cubicBezTo>
                <a:close/>
                <a:moveTo>
                  <a:pt x="187" y="37"/>
                </a:moveTo>
                <a:cubicBezTo>
                  <a:pt x="44" y="37"/>
                  <a:pt x="44" y="37"/>
                  <a:pt x="44" y="37"/>
                </a:cubicBezTo>
                <a:cubicBezTo>
                  <a:pt x="38" y="37"/>
                  <a:pt x="32" y="43"/>
                  <a:pt x="32" y="49"/>
                </a:cubicBezTo>
                <a:cubicBezTo>
                  <a:pt x="32" y="63"/>
                  <a:pt x="32" y="63"/>
                  <a:pt x="32" y="63"/>
                </a:cubicBezTo>
                <a:cubicBezTo>
                  <a:pt x="32" y="70"/>
                  <a:pt x="38" y="75"/>
                  <a:pt x="44" y="75"/>
                </a:cubicBezTo>
                <a:cubicBezTo>
                  <a:pt x="187" y="75"/>
                  <a:pt x="187" y="75"/>
                  <a:pt x="187" y="75"/>
                </a:cubicBezTo>
                <a:cubicBezTo>
                  <a:pt x="194" y="75"/>
                  <a:pt x="199" y="70"/>
                  <a:pt x="199" y="63"/>
                </a:cubicBezTo>
                <a:cubicBezTo>
                  <a:pt x="199" y="49"/>
                  <a:pt x="199" y="49"/>
                  <a:pt x="199" y="49"/>
                </a:cubicBezTo>
                <a:cubicBezTo>
                  <a:pt x="199" y="43"/>
                  <a:pt x="194" y="37"/>
                  <a:pt x="187" y="37"/>
                </a:cubicBezTo>
                <a:close/>
                <a:moveTo>
                  <a:pt x="57" y="60"/>
                </a:moveTo>
                <a:cubicBezTo>
                  <a:pt x="56" y="60"/>
                  <a:pt x="56" y="60"/>
                  <a:pt x="56" y="60"/>
                </a:cubicBezTo>
                <a:cubicBezTo>
                  <a:pt x="54" y="60"/>
                  <a:pt x="52" y="58"/>
                  <a:pt x="52" y="56"/>
                </a:cubicBezTo>
                <a:cubicBezTo>
                  <a:pt x="52" y="54"/>
                  <a:pt x="54" y="52"/>
                  <a:pt x="56" y="52"/>
                </a:cubicBezTo>
                <a:cubicBezTo>
                  <a:pt x="57" y="52"/>
                  <a:pt x="57" y="52"/>
                  <a:pt x="57" y="52"/>
                </a:cubicBezTo>
                <a:cubicBezTo>
                  <a:pt x="59" y="52"/>
                  <a:pt x="61" y="54"/>
                  <a:pt x="61" y="56"/>
                </a:cubicBezTo>
                <a:cubicBezTo>
                  <a:pt x="61" y="58"/>
                  <a:pt x="59" y="60"/>
                  <a:pt x="57" y="60"/>
                </a:cubicBezTo>
                <a:close/>
                <a:moveTo>
                  <a:pt x="179" y="60"/>
                </a:moveTo>
                <a:cubicBezTo>
                  <a:pt x="112" y="60"/>
                  <a:pt x="112" y="60"/>
                  <a:pt x="112" y="60"/>
                </a:cubicBezTo>
                <a:cubicBezTo>
                  <a:pt x="110" y="60"/>
                  <a:pt x="108" y="58"/>
                  <a:pt x="108" y="56"/>
                </a:cubicBezTo>
                <a:cubicBezTo>
                  <a:pt x="108" y="54"/>
                  <a:pt x="110" y="52"/>
                  <a:pt x="112" y="52"/>
                </a:cubicBezTo>
                <a:cubicBezTo>
                  <a:pt x="179" y="52"/>
                  <a:pt x="179" y="52"/>
                  <a:pt x="179" y="52"/>
                </a:cubicBezTo>
                <a:cubicBezTo>
                  <a:pt x="181" y="52"/>
                  <a:pt x="183" y="54"/>
                  <a:pt x="183" y="56"/>
                </a:cubicBezTo>
                <a:cubicBezTo>
                  <a:pt x="183" y="58"/>
                  <a:pt x="181" y="60"/>
                  <a:pt x="179" y="60"/>
                </a:cubicBezTo>
                <a:close/>
                <a:moveTo>
                  <a:pt x="268" y="175"/>
                </a:moveTo>
                <a:cubicBezTo>
                  <a:pt x="268" y="172"/>
                  <a:pt x="265" y="169"/>
                  <a:pt x="261" y="169"/>
                </a:cubicBezTo>
                <a:cubicBezTo>
                  <a:pt x="261" y="190"/>
                  <a:pt x="261" y="190"/>
                  <a:pt x="261" y="190"/>
                </a:cubicBezTo>
                <a:cubicBezTo>
                  <a:pt x="265" y="189"/>
                  <a:pt x="268" y="187"/>
                  <a:pt x="268" y="183"/>
                </a:cubicBezTo>
                <a:lnTo>
                  <a:pt x="268" y="175"/>
                </a:lnTo>
                <a:close/>
                <a:moveTo>
                  <a:pt x="268" y="201"/>
                </a:moveTo>
                <a:cubicBezTo>
                  <a:pt x="268" y="197"/>
                  <a:pt x="265" y="194"/>
                  <a:pt x="261" y="194"/>
                </a:cubicBezTo>
                <a:cubicBezTo>
                  <a:pt x="261" y="215"/>
                  <a:pt x="261" y="215"/>
                  <a:pt x="261" y="215"/>
                </a:cubicBezTo>
                <a:cubicBezTo>
                  <a:pt x="265" y="215"/>
                  <a:pt x="268" y="212"/>
                  <a:pt x="268" y="208"/>
                </a:cubicBezTo>
                <a:lnTo>
                  <a:pt x="268" y="201"/>
                </a:lnTo>
                <a:close/>
                <a:moveTo>
                  <a:pt x="268" y="150"/>
                </a:moveTo>
                <a:cubicBezTo>
                  <a:pt x="268" y="146"/>
                  <a:pt x="265" y="143"/>
                  <a:pt x="261" y="143"/>
                </a:cubicBezTo>
                <a:cubicBezTo>
                  <a:pt x="261" y="164"/>
                  <a:pt x="261" y="164"/>
                  <a:pt x="261" y="164"/>
                </a:cubicBezTo>
                <a:cubicBezTo>
                  <a:pt x="265" y="164"/>
                  <a:pt x="268" y="161"/>
                  <a:pt x="268" y="158"/>
                </a:cubicBezTo>
                <a:lnTo>
                  <a:pt x="268" y="150"/>
                </a:lnTo>
                <a:close/>
                <a:moveTo>
                  <a:pt x="277" y="260"/>
                </a:moveTo>
                <a:cubicBezTo>
                  <a:pt x="277" y="147"/>
                  <a:pt x="277" y="147"/>
                  <a:pt x="277" y="147"/>
                </a:cubicBezTo>
                <a:cubicBezTo>
                  <a:pt x="277" y="139"/>
                  <a:pt x="270" y="132"/>
                  <a:pt x="261" y="132"/>
                </a:cubicBezTo>
                <a:cubicBezTo>
                  <a:pt x="261" y="132"/>
                  <a:pt x="261" y="132"/>
                  <a:pt x="261" y="132"/>
                </a:cubicBezTo>
                <a:cubicBezTo>
                  <a:pt x="261" y="135"/>
                  <a:pt x="261" y="135"/>
                  <a:pt x="261" y="135"/>
                </a:cubicBezTo>
                <a:cubicBezTo>
                  <a:pt x="261" y="135"/>
                  <a:pt x="261" y="135"/>
                  <a:pt x="261" y="135"/>
                </a:cubicBezTo>
                <a:cubicBezTo>
                  <a:pt x="268" y="135"/>
                  <a:pt x="273" y="141"/>
                  <a:pt x="273" y="147"/>
                </a:cubicBezTo>
                <a:cubicBezTo>
                  <a:pt x="273" y="260"/>
                  <a:pt x="273" y="260"/>
                  <a:pt x="273" y="260"/>
                </a:cubicBezTo>
                <a:cubicBezTo>
                  <a:pt x="273" y="267"/>
                  <a:pt x="268" y="272"/>
                  <a:pt x="261" y="272"/>
                </a:cubicBezTo>
                <a:cubicBezTo>
                  <a:pt x="254" y="272"/>
                  <a:pt x="254" y="272"/>
                  <a:pt x="254" y="272"/>
                </a:cubicBezTo>
                <a:cubicBezTo>
                  <a:pt x="252" y="275"/>
                  <a:pt x="249" y="277"/>
                  <a:pt x="246" y="279"/>
                </a:cubicBezTo>
                <a:cubicBezTo>
                  <a:pt x="246" y="279"/>
                  <a:pt x="246" y="279"/>
                  <a:pt x="246" y="279"/>
                </a:cubicBezTo>
                <a:cubicBezTo>
                  <a:pt x="264" y="279"/>
                  <a:pt x="264" y="279"/>
                  <a:pt x="264" y="279"/>
                </a:cubicBezTo>
                <a:cubicBezTo>
                  <a:pt x="267" y="274"/>
                  <a:pt x="267" y="274"/>
                  <a:pt x="267" y="274"/>
                </a:cubicBezTo>
                <a:cubicBezTo>
                  <a:pt x="273" y="272"/>
                  <a:pt x="277" y="267"/>
                  <a:pt x="277" y="260"/>
                </a:cubicBezTo>
                <a:close/>
                <a:moveTo>
                  <a:pt x="268" y="226"/>
                </a:moveTo>
                <a:cubicBezTo>
                  <a:pt x="268" y="222"/>
                  <a:pt x="265" y="219"/>
                  <a:pt x="261" y="219"/>
                </a:cubicBezTo>
                <a:cubicBezTo>
                  <a:pt x="261" y="240"/>
                  <a:pt x="261" y="240"/>
                  <a:pt x="261" y="240"/>
                </a:cubicBezTo>
                <a:cubicBezTo>
                  <a:pt x="265" y="240"/>
                  <a:pt x="268" y="237"/>
                  <a:pt x="268" y="234"/>
                </a:cubicBezTo>
                <a:lnTo>
                  <a:pt x="268" y="226"/>
                </a:lnTo>
                <a:close/>
                <a:moveTo>
                  <a:pt x="261" y="245"/>
                </a:moveTo>
                <a:cubicBezTo>
                  <a:pt x="261" y="254"/>
                  <a:pt x="261" y="254"/>
                  <a:pt x="261" y="254"/>
                </a:cubicBezTo>
                <a:cubicBezTo>
                  <a:pt x="261" y="258"/>
                  <a:pt x="260" y="262"/>
                  <a:pt x="259" y="266"/>
                </a:cubicBezTo>
                <a:cubicBezTo>
                  <a:pt x="261" y="266"/>
                  <a:pt x="261" y="266"/>
                  <a:pt x="261" y="266"/>
                </a:cubicBezTo>
                <a:cubicBezTo>
                  <a:pt x="265" y="266"/>
                  <a:pt x="268" y="263"/>
                  <a:pt x="268" y="259"/>
                </a:cubicBezTo>
                <a:cubicBezTo>
                  <a:pt x="268" y="251"/>
                  <a:pt x="268" y="251"/>
                  <a:pt x="268" y="251"/>
                </a:cubicBezTo>
                <a:cubicBezTo>
                  <a:pt x="268" y="248"/>
                  <a:pt x="265" y="245"/>
                  <a:pt x="261" y="245"/>
                </a:cubicBezTo>
                <a:close/>
                <a:moveTo>
                  <a:pt x="253" y="254"/>
                </a:moveTo>
                <a:cubicBezTo>
                  <a:pt x="253" y="103"/>
                  <a:pt x="253" y="103"/>
                  <a:pt x="253" y="103"/>
                </a:cubicBezTo>
                <a:cubicBezTo>
                  <a:pt x="253" y="92"/>
                  <a:pt x="244" y="83"/>
                  <a:pt x="233" y="83"/>
                </a:cubicBezTo>
                <a:cubicBezTo>
                  <a:pt x="223" y="83"/>
                  <a:pt x="223" y="83"/>
                  <a:pt x="223" y="83"/>
                </a:cubicBezTo>
                <a:cubicBezTo>
                  <a:pt x="223" y="87"/>
                  <a:pt x="223" y="87"/>
                  <a:pt x="223" y="87"/>
                </a:cubicBezTo>
                <a:cubicBezTo>
                  <a:pt x="233" y="87"/>
                  <a:pt x="233" y="87"/>
                  <a:pt x="233" y="87"/>
                </a:cubicBezTo>
                <a:cubicBezTo>
                  <a:pt x="242" y="87"/>
                  <a:pt x="249" y="94"/>
                  <a:pt x="249" y="103"/>
                </a:cubicBezTo>
                <a:cubicBezTo>
                  <a:pt x="249" y="254"/>
                  <a:pt x="249" y="254"/>
                  <a:pt x="249" y="254"/>
                </a:cubicBezTo>
                <a:cubicBezTo>
                  <a:pt x="249" y="262"/>
                  <a:pt x="242" y="269"/>
                  <a:pt x="233" y="269"/>
                </a:cubicBezTo>
                <a:cubicBezTo>
                  <a:pt x="213" y="269"/>
                  <a:pt x="213" y="269"/>
                  <a:pt x="213" y="269"/>
                </a:cubicBezTo>
                <a:cubicBezTo>
                  <a:pt x="211" y="271"/>
                  <a:pt x="209" y="273"/>
                  <a:pt x="207" y="275"/>
                </a:cubicBezTo>
                <a:cubicBezTo>
                  <a:pt x="209" y="279"/>
                  <a:pt x="209" y="279"/>
                  <a:pt x="209" y="279"/>
                </a:cubicBezTo>
                <a:cubicBezTo>
                  <a:pt x="237" y="279"/>
                  <a:pt x="237" y="279"/>
                  <a:pt x="237" y="279"/>
                </a:cubicBezTo>
                <a:cubicBezTo>
                  <a:pt x="240" y="273"/>
                  <a:pt x="240" y="273"/>
                  <a:pt x="240" y="273"/>
                </a:cubicBezTo>
                <a:cubicBezTo>
                  <a:pt x="248" y="270"/>
                  <a:pt x="253" y="262"/>
                  <a:pt x="253" y="254"/>
                </a:cubicBezTo>
                <a:close/>
                <a:moveTo>
                  <a:pt x="215" y="245"/>
                </a:moveTo>
                <a:cubicBezTo>
                  <a:pt x="215" y="44"/>
                  <a:pt x="215" y="44"/>
                  <a:pt x="215" y="44"/>
                </a:cubicBezTo>
                <a:cubicBezTo>
                  <a:pt x="215" y="29"/>
                  <a:pt x="203" y="17"/>
                  <a:pt x="188" y="17"/>
                </a:cubicBezTo>
                <a:cubicBezTo>
                  <a:pt x="43" y="17"/>
                  <a:pt x="43" y="17"/>
                  <a:pt x="43" y="17"/>
                </a:cubicBezTo>
                <a:cubicBezTo>
                  <a:pt x="28" y="17"/>
                  <a:pt x="16" y="29"/>
                  <a:pt x="16" y="44"/>
                </a:cubicBezTo>
                <a:cubicBezTo>
                  <a:pt x="16" y="245"/>
                  <a:pt x="16" y="245"/>
                  <a:pt x="16" y="245"/>
                </a:cubicBezTo>
                <a:cubicBezTo>
                  <a:pt x="16" y="257"/>
                  <a:pt x="24" y="266"/>
                  <a:pt x="34" y="270"/>
                </a:cubicBezTo>
                <a:cubicBezTo>
                  <a:pt x="38" y="279"/>
                  <a:pt x="38" y="279"/>
                  <a:pt x="38" y="279"/>
                </a:cubicBezTo>
                <a:cubicBezTo>
                  <a:pt x="75" y="279"/>
                  <a:pt x="75" y="279"/>
                  <a:pt x="75" y="279"/>
                </a:cubicBezTo>
                <a:cubicBezTo>
                  <a:pt x="79" y="272"/>
                  <a:pt x="79" y="272"/>
                  <a:pt x="79" y="272"/>
                </a:cubicBezTo>
                <a:cubicBezTo>
                  <a:pt x="153" y="272"/>
                  <a:pt x="153" y="272"/>
                  <a:pt x="153" y="272"/>
                </a:cubicBezTo>
                <a:cubicBezTo>
                  <a:pt x="156" y="279"/>
                  <a:pt x="156" y="279"/>
                  <a:pt x="156" y="279"/>
                </a:cubicBezTo>
                <a:cubicBezTo>
                  <a:pt x="193" y="279"/>
                  <a:pt x="193" y="279"/>
                  <a:pt x="193" y="279"/>
                </a:cubicBezTo>
                <a:cubicBezTo>
                  <a:pt x="198" y="270"/>
                  <a:pt x="198" y="270"/>
                  <a:pt x="198" y="270"/>
                </a:cubicBezTo>
                <a:cubicBezTo>
                  <a:pt x="208" y="266"/>
                  <a:pt x="215" y="257"/>
                  <a:pt x="215" y="245"/>
                </a:cubicBezTo>
                <a:close/>
                <a:moveTo>
                  <a:pt x="188" y="266"/>
                </a:moveTo>
                <a:cubicBezTo>
                  <a:pt x="43" y="266"/>
                  <a:pt x="43" y="266"/>
                  <a:pt x="43" y="266"/>
                </a:cubicBezTo>
                <a:cubicBezTo>
                  <a:pt x="32" y="266"/>
                  <a:pt x="22" y="257"/>
                  <a:pt x="22" y="245"/>
                </a:cubicBezTo>
                <a:cubicBezTo>
                  <a:pt x="22" y="44"/>
                  <a:pt x="22" y="44"/>
                  <a:pt x="22" y="44"/>
                </a:cubicBezTo>
                <a:cubicBezTo>
                  <a:pt x="22" y="32"/>
                  <a:pt x="32" y="23"/>
                  <a:pt x="43" y="23"/>
                </a:cubicBezTo>
                <a:cubicBezTo>
                  <a:pt x="188" y="23"/>
                  <a:pt x="188" y="23"/>
                  <a:pt x="188" y="23"/>
                </a:cubicBezTo>
                <a:cubicBezTo>
                  <a:pt x="200" y="23"/>
                  <a:pt x="209" y="32"/>
                  <a:pt x="209" y="44"/>
                </a:cubicBezTo>
                <a:cubicBezTo>
                  <a:pt x="209" y="245"/>
                  <a:pt x="209" y="245"/>
                  <a:pt x="209" y="245"/>
                </a:cubicBezTo>
                <a:cubicBezTo>
                  <a:pt x="209" y="257"/>
                  <a:pt x="200" y="266"/>
                  <a:pt x="188" y="266"/>
                </a:cubicBezTo>
                <a:close/>
                <a:moveTo>
                  <a:pt x="241" y="117"/>
                </a:moveTo>
                <a:cubicBezTo>
                  <a:pt x="241" y="107"/>
                  <a:pt x="241" y="107"/>
                  <a:pt x="241" y="107"/>
                </a:cubicBezTo>
                <a:cubicBezTo>
                  <a:pt x="241" y="102"/>
                  <a:pt x="237" y="98"/>
                  <a:pt x="232" y="98"/>
                </a:cubicBezTo>
                <a:cubicBezTo>
                  <a:pt x="223" y="98"/>
                  <a:pt x="223" y="98"/>
                  <a:pt x="223" y="98"/>
                </a:cubicBezTo>
                <a:cubicBezTo>
                  <a:pt x="223" y="109"/>
                  <a:pt x="223" y="109"/>
                  <a:pt x="223" y="109"/>
                </a:cubicBezTo>
                <a:cubicBezTo>
                  <a:pt x="226" y="109"/>
                  <a:pt x="226" y="109"/>
                  <a:pt x="226" y="109"/>
                </a:cubicBezTo>
                <a:cubicBezTo>
                  <a:pt x="228" y="109"/>
                  <a:pt x="229" y="110"/>
                  <a:pt x="229" y="112"/>
                </a:cubicBezTo>
                <a:cubicBezTo>
                  <a:pt x="229" y="114"/>
                  <a:pt x="228" y="115"/>
                  <a:pt x="226" y="115"/>
                </a:cubicBezTo>
                <a:cubicBezTo>
                  <a:pt x="223" y="115"/>
                  <a:pt x="223" y="115"/>
                  <a:pt x="223" y="115"/>
                </a:cubicBezTo>
                <a:cubicBezTo>
                  <a:pt x="223" y="126"/>
                  <a:pt x="223" y="126"/>
                  <a:pt x="223" y="126"/>
                </a:cubicBezTo>
                <a:cubicBezTo>
                  <a:pt x="232" y="126"/>
                  <a:pt x="232" y="126"/>
                  <a:pt x="232" y="126"/>
                </a:cubicBezTo>
                <a:cubicBezTo>
                  <a:pt x="237" y="126"/>
                  <a:pt x="241" y="122"/>
                  <a:pt x="241" y="117"/>
                </a:cubicBezTo>
                <a:close/>
                <a:moveTo>
                  <a:pt x="4" y="88"/>
                </a:moveTo>
                <a:cubicBezTo>
                  <a:pt x="0" y="88"/>
                  <a:pt x="0" y="88"/>
                  <a:pt x="0" y="88"/>
                </a:cubicBezTo>
                <a:cubicBezTo>
                  <a:pt x="0" y="96"/>
                  <a:pt x="0" y="96"/>
                  <a:pt x="0" y="96"/>
                </a:cubicBezTo>
                <a:cubicBezTo>
                  <a:pt x="4" y="96"/>
                  <a:pt x="4" y="96"/>
                  <a:pt x="4" y="96"/>
                </a:cubicBezTo>
                <a:lnTo>
                  <a:pt x="4" y="88"/>
                </a:lnTo>
                <a:close/>
                <a:moveTo>
                  <a:pt x="125" y="0"/>
                </a:moveTo>
                <a:cubicBezTo>
                  <a:pt x="117" y="0"/>
                  <a:pt x="117" y="0"/>
                  <a:pt x="117" y="0"/>
                </a:cubicBezTo>
                <a:cubicBezTo>
                  <a:pt x="117" y="4"/>
                  <a:pt x="117" y="4"/>
                  <a:pt x="117" y="4"/>
                </a:cubicBezTo>
                <a:cubicBezTo>
                  <a:pt x="125" y="4"/>
                  <a:pt x="125" y="4"/>
                  <a:pt x="125" y="4"/>
                </a:cubicBezTo>
                <a:lnTo>
                  <a:pt x="125" y="0"/>
                </a:lnTo>
                <a:close/>
                <a:moveTo>
                  <a:pt x="61" y="0"/>
                </a:moveTo>
                <a:cubicBezTo>
                  <a:pt x="53" y="0"/>
                  <a:pt x="53" y="0"/>
                  <a:pt x="53" y="0"/>
                </a:cubicBezTo>
                <a:cubicBezTo>
                  <a:pt x="53" y="4"/>
                  <a:pt x="53" y="4"/>
                  <a:pt x="53" y="4"/>
                </a:cubicBezTo>
                <a:cubicBezTo>
                  <a:pt x="61" y="4"/>
                  <a:pt x="61" y="4"/>
                  <a:pt x="61" y="4"/>
                </a:cubicBezTo>
                <a:lnTo>
                  <a:pt x="61" y="0"/>
                </a:lnTo>
                <a:close/>
                <a:moveTo>
                  <a:pt x="42" y="4"/>
                </a:moveTo>
                <a:cubicBezTo>
                  <a:pt x="45" y="4"/>
                  <a:pt x="45" y="4"/>
                  <a:pt x="45" y="4"/>
                </a:cubicBezTo>
                <a:cubicBezTo>
                  <a:pt x="45" y="0"/>
                  <a:pt x="45" y="0"/>
                  <a:pt x="45" y="0"/>
                </a:cubicBezTo>
                <a:cubicBezTo>
                  <a:pt x="42" y="0"/>
                  <a:pt x="42" y="0"/>
                  <a:pt x="42" y="0"/>
                </a:cubicBezTo>
                <a:cubicBezTo>
                  <a:pt x="40" y="0"/>
                  <a:pt x="39" y="0"/>
                  <a:pt x="37" y="1"/>
                </a:cubicBezTo>
                <a:cubicBezTo>
                  <a:pt x="37" y="5"/>
                  <a:pt x="37" y="5"/>
                  <a:pt x="37" y="5"/>
                </a:cubicBezTo>
                <a:cubicBezTo>
                  <a:pt x="39" y="4"/>
                  <a:pt x="40" y="4"/>
                  <a:pt x="42" y="4"/>
                </a:cubicBezTo>
                <a:close/>
                <a:moveTo>
                  <a:pt x="8" y="25"/>
                </a:moveTo>
                <a:cubicBezTo>
                  <a:pt x="4" y="24"/>
                  <a:pt x="4" y="24"/>
                  <a:pt x="4" y="24"/>
                </a:cubicBezTo>
                <a:cubicBezTo>
                  <a:pt x="3" y="26"/>
                  <a:pt x="2" y="29"/>
                  <a:pt x="1" y="32"/>
                </a:cubicBezTo>
                <a:cubicBezTo>
                  <a:pt x="5" y="33"/>
                  <a:pt x="5" y="33"/>
                  <a:pt x="5" y="33"/>
                </a:cubicBezTo>
                <a:cubicBezTo>
                  <a:pt x="6" y="30"/>
                  <a:pt x="7" y="28"/>
                  <a:pt x="8" y="25"/>
                </a:cubicBezTo>
                <a:close/>
                <a:moveTo>
                  <a:pt x="93" y="0"/>
                </a:moveTo>
                <a:cubicBezTo>
                  <a:pt x="85" y="0"/>
                  <a:pt x="85" y="0"/>
                  <a:pt x="85" y="0"/>
                </a:cubicBezTo>
                <a:cubicBezTo>
                  <a:pt x="85" y="4"/>
                  <a:pt x="85" y="4"/>
                  <a:pt x="85" y="4"/>
                </a:cubicBezTo>
                <a:cubicBezTo>
                  <a:pt x="93" y="4"/>
                  <a:pt x="93" y="4"/>
                  <a:pt x="93" y="4"/>
                </a:cubicBezTo>
                <a:lnTo>
                  <a:pt x="93" y="0"/>
                </a:lnTo>
                <a:close/>
                <a:moveTo>
                  <a:pt x="77" y="0"/>
                </a:moveTo>
                <a:cubicBezTo>
                  <a:pt x="69" y="0"/>
                  <a:pt x="69" y="0"/>
                  <a:pt x="69" y="0"/>
                </a:cubicBezTo>
                <a:cubicBezTo>
                  <a:pt x="69" y="4"/>
                  <a:pt x="69" y="4"/>
                  <a:pt x="69" y="4"/>
                </a:cubicBezTo>
                <a:cubicBezTo>
                  <a:pt x="77" y="4"/>
                  <a:pt x="77" y="4"/>
                  <a:pt x="77" y="4"/>
                </a:cubicBezTo>
                <a:lnTo>
                  <a:pt x="77" y="0"/>
                </a:lnTo>
                <a:close/>
                <a:moveTo>
                  <a:pt x="141" y="0"/>
                </a:moveTo>
                <a:cubicBezTo>
                  <a:pt x="133" y="0"/>
                  <a:pt x="133" y="0"/>
                  <a:pt x="133" y="0"/>
                </a:cubicBezTo>
                <a:cubicBezTo>
                  <a:pt x="133" y="4"/>
                  <a:pt x="133" y="4"/>
                  <a:pt x="133" y="4"/>
                </a:cubicBezTo>
                <a:cubicBezTo>
                  <a:pt x="141" y="4"/>
                  <a:pt x="141" y="4"/>
                  <a:pt x="141" y="4"/>
                </a:cubicBezTo>
                <a:lnTo>
                  <a:pt x="141" y="0"/>
                </a:lnTo>
                <a:close/>
                <a:moveTo>
                  <a:pt x="4" y="56"/>
                </a:moveTo>
                <a:cubicBezTo>
                  <a:pt x="0" y="56"/>
                  <a:pt x="0" y="56"/>
                  <a:pt x="0" y="56"/>
                </a:cubicBezTo>
                <a:cubicBezTo>
                  <a:pt x="0" y="64"/>
                  <a:pt x="0" y="64"/>
                  <a:pt x="0" y="64"/>
                </a:cubicBezTo>
                <a:cubicBezTo>
                  <a:pt x="4" y="64"/>
                  <a:pt x="4" y="64"/>
                  <a:pt x="4" y="64"/>
                </a:cubicBezTo>
                <a:lnTo>
                  <a:pt x="4" y="56"/>
                </a:lnTo>
                <a:close/>
                <a:moveTo>
                  <a:pt x="4" y="42"/>
                </a:moveTo>
                <a:cubicBezTo>
                  <a:pt x="4" y="42"/>
                  <a:pt x="4" y="41"/>
                  <a:pt x="4" y="40"/>
                </a:cubicBezTo>
                <a:cubicBezTo>
                  <a:pt x="0" y="40"/>
                  <a:pt x="0" y="40"/>
                  <a:pt x="0" y="40"/>
                </a:cubicBezTo>
                <a:cubicBezTo>
                  <a:pt x="0" y="41"/>
                  <a:pt x="0" y="41"/>
                  <a:pt x="0" y="42"/>
                </a:cubicBezTo>
                <a:cubicBezTo>
                  <a:pt x="0" y="48"/>
                  <a:pt x="0" y="48"/>
                  <a:pt x="0" y="48"/>
                </a:cubicBezTo>
                <a:cubicBezTo>
                  <a:pt x="4" y="48"/>
                  <a:pt x="4" y="48"/>
                  <a:pt x="4" y="48"/>
                </a:cubicBezTo>
                <a:lnTo>
                  <a:pt x="4" y="42"/>
                </a:lnTo>
                <a:close/>
                <a:moveTo>
                  <a:pt x="17" y="14"/>
                </a:moveTo>
                <a:cubicBezTo>
                  <a:pt x="14" y="11"/>
                  <a:pt x="14" y="11"/>
                  <a:pt x="14" y="11"/>
                </a:cubicBezTo>
                <a:cubicBezTo>
                  <a:pt x="12" y="12"/>
                  <a:pt x="10" y="14"/>
                  <a:pt x="9" y="17"/>
                </a:cubicBezTo>
                <a:cubicBezTo>
                  <a:pt x="12" y="19"/>
                  <a:pt x="12" y="19"/>
                  <a:pt x="12" y="19"/>
                </a:cubicBezTo>
                <a:cubicBezTo>
                  <a:pt x="13" y="17"/>
                  <a:pt x="15" y="15"/>
                  <a:pt x="17" y="14"/>
                </a:cubicBezTo>
                <a:close/>
                <a:moveTo>
                  <a:pt x="4" y="72"/>
                </a:moveTo>
                <a:cubicBezTo>
                  <a:pt x="0" y="72"/>
                  <a:pt x="0" y="72"/>
                  <a:pt x="0" y="72"/>
                </a:cubicBezTo>
                <a:cubicBezTo>
                  <a:pt x="0" y="80"/>
                  <a:pt x="0" y="80"/>
                  <a:pt x="0" y="80"/>
                </a:cubicBezTo>
                <a:cubicBezTo>
                  <a:pt x="4" y="80"/>
                  <a:pt x="4" y="80"/>
                  <a:pt x="4" y="80"/>
                </a:cubicBezTo>
                <a:lnTo>
                  <a:pt x="4" y="72"/>
                </a:lnTo>
                <a:close/>
                <a:moveTo>
                  <a:pt x="30" y="6"/>
                </a:moveTo>
                <a:cubicBezTo>
                  <a:pt x="29" y="2"/>
                  <a:pt x="29" y="2"/>
                  <a:pt x="29" y="2"/>
                </a:cubicBezTo>
                <a:cubicBezTo>
                  <a:pt x="26" y="3"/>
                  <a:pt x="24" y="4"/>
                  <a:pt x="21" y="6"/>
                </a:cubicBezTo>
                <a:cubicBezTo>
                  <a:pt x="23" y="9"/>
                  <a:pt x="23" y="9"/>
                  <a:pt x="23" y="9"/>
                </a:cubicBezTo>
                <a:cubicBezTo>
                  <a:pt x="25" y="8"/>
                  <a:pt x="28" y="7"/>
                  <a:pt x="30" y="6"/>
                </a:cubicBezTo>
                <a:close/>
                <a:moveTo>
                  <a:pt x="109" y="0"/>
                </a:moveTo>
                <a:cubicBezTo>
                  <a:pt x="101" y="0"/>
                  <a:pt x="101" y="0"/>
                  <a:pt x="101" y="0"/>
                </a:cubicBezTo>
                <a:cubicBezTo>
                  <a:pt x="101" y="4"/>
                  <a:pt x="101" y="4"/>
                  <a:pt x="101" y="4"/>
                </a:cubicBezTo>
                <a:cubicBezTo>
                  <a:pt x="109" y="4"/>
                  <a:pt x="109" y="4"/>
                  <a:pt x="109" y="4"/>
                </a:cubicBezTo>
                <a:lnTo>
                  <a:pt x="109" y="0"/>
                </a:lnTo>
                <a:close/>
                <a:moveTo>
                  <a:pt x="251" y="47"/>
                </a:moveTo>
                <a:cubicBezTo>
                  <a:pt x="247" y="40"/>
                  <a:pt x="247" y="40"/>
                  <a:pt x="247" y="40"/>
                </a:cubicBezTo>
                <a:cubicBezTo>
                  <a:pt x="244" y="42"/>
                  <a:pt x="244" y="42"/>
                  <a:pt x="244" y="42"/>
                </a:cubicBezTo>
                <a:cubicBezTo>
                  <a:pt x="247" y="49"/>
                  <a:pt x="247" y="49"/>
                  <a:pt x="247" y="49"/>
                </a:cubicBezTo>
                <a:lnTo>
                  <a:pt x="251" y="47"/>
                </a:lnTo>
                <a:close/>
                <a:moveTo>
                  <a:pt x="259" y="61"/>
                </a:moveTo>
                <a:cubicBezTo>
                  <a:pt x="255" y="54"/>
                  <a:pt x="255" y="54"/>
                  <a:pt x="255" y="54"/>
                </a:cubicBezTo>
                <a:cubicBezTo>
                  <a:pt x="251" y="56"/>
                  <a:pt x="251" y="56"/>
                  <a:pt x="251" y="56"/>
                </a:cubicBezTo>
                <a:cubicBezTo>
                  <a:pt x="255" y="63"/>
                  <a:pt x="255" y="63"/>
                  <a:pt x="255" y="63"/>
                </a:cubicBezTo>
                <a:lnTo>
                  <a:pt x="259" y="61"/>
                </a:lnTo>
                <a:close/>
                <a:moveTo>
                  <a:pt x="266" y="75"/>
                </a:moveTo>
                <a:cubicBezTo>
                  <a:pt x="262" y="68"/>
                  <a:pt x="262" y="68"/>
                  <a:pt x="262" y="68"/>
                </a:cubicBezTo>
                <a:cubicBezTo>
                  <a:pt x="259" y="70"/>
                  <a:pt x="259" y="70"/>
                  <a:pt x="259" y="70"/>
                </a:cubicBezTo>
                <a:cubicBezTo>
                  <a:pt x="263" y="77"/>
                  <a:pt x="263" y="77"/>
                  <a:pt x="263" y="77"/>
                </a:cubicBezTo>
                <a:lnTo>
                  <a:pt x="266" y="75"/>
                </a:lnTo>
                <a:close/>
                <a:moveTo>
                  <a:pt x="274" y="89"/>
                </a:moveTo>
                <a:cubicBezTo>
                  <a:pt x="270" y="82"/>
                  <a:pt x="270" y="82"/>
                  <a:pt x="270" y="82"/>
                </a:cubicBezTo>
                <a:cubicBezTo>
                  <a:pt x="266" y="84"/>
                  <a:pt x="266" y="84"/>
                  <a:pt x="266" y="84"/>
                </a:cubicBezTo>
                <a:cubicBezTo>
                  <a:pt x="270" y="91"/>
                  <a:pt x="270" y="91"/>
                  <a:pt x="270" y="91"/>
                </a:cubicBezTo>
                <a:lnTo>
                  <a:pt x="274" y="89"/>
                </a:lnTo>
                <a:close/>
                <a:moveTo>
                  <a:pt x="232" y="20"/>
                </a:moveTo>
                <a:cubicBezTo>
                  <a:pt x="231" y="19"/>
                  <a:pt x="228" y="17"/>
                  <a:pt x="226" y="15"/>
                </a:cubicBezTo>
                <a:cubicBezTo>
                  <a:pt x="224" y="19"/>
                  <a:pt x="224" y="19"/>
                  <a:pt x="224" y="19"/>
                </a:cubicBezTo>
                <a:cubicBezTo>
                  <a:pt x="226" y="20"/>
                  <a:pt x="228" y="22"/>
                  <a:pt x="230" y="23"/>
                </a:cubicBezTo>
                <a:lnTo>
                  <a:pt x="232" y="20"/>
                </a:lnTo>
                <a:close/>
                <a:moveTo>
                  <a:pt x="243" y="33"/>
                </a:moveTo>
                <a:cubicBezTo>
                  <a:pt x="242" y="31"/>
                  <a:pt x="240" y="28"/>
                  <a:pt x="238" y="26"/>
                </a:cubicBezTo>
                <a:cubicBezTo>
                  <a:pt x="235" y="29"/>
                  <a:pt x="235" y="29"/>
                  <a:pt x="235" y="29"/>
                </a:cubicBezTo>
                <a:cubicBezTo>
                  <a:pt x="237" y="31"/>
                  <a:pt x="239" y="33"/>
                  <a:pt x="240" y="35"/>
                </a:cubicBezTo>
                <a:lnTo>
                  <a:pt x="243" y="33"/>
                </a:lnTo>
                <a:close/>
                <a:moveTo>
                  <a:pt x="277" y="105"/>
                </a:moveTo>
                <a:cubicBezTo>
                  <a:pt x="280" y="104"/>
                  <a:pt x="280" y="104"/>
                  <a:pt x="280" y="104"/>
                </a:cubicBezTo>
                <a:cubicBezTo>
                  <a:pt x="279" y="101"/>
                  <a:pt x="278" y="99"/>
                  <a:pt x="277" y="96"/>
                </a:cubicBezTo>
                <a:cubicBezTo>
                  <a:pt x="274" y="98"/>
                  <a:pt x="274" y="98"/>
                  <a:pt x="274" y="98"/>
                </a:cubicBezTo>
                <a:cubicBezTo>
                  <a:pt x="275" y="100"/>
                  <a:pt x="276" y="103"/>
                  <a:pt x="277" y="105"/>
                </a:cubicBezTo>
                <a:close/>
                <a:moveTo>
                  <a:pt x="205" y="4"/>
                </a:moveTo>
                <a:cubicBezTo>
                  <a:pt x="202" y="3"/>
                  <a:pt x="199" y="2"/>
                  <a:pt x="197" y="2"/>
                </a:cubicBezTo>
                <a:cubicBezTo>
                  <a:pt x="196" y="6"/>
                  <a:pt x="196" y="6"/>
                  <a:pt x="196" y="6"/>
                </a:cubicBezTo>
                <a:cubicBezTo>
                  <a:pt x="198" y="6"/>
                  <a:pt x="201" y="7"/>
                  <a:pt x="203" y="8"/>
                </a:cubicBezTo>
                <a:lnTo>
                  <a:pt x="205" y="4"/>
                </a:lnTo>
                <a:close/>
                <a:moveTo>
                  <a:pt x="157" y="0"/>
                </a:moveTo>
                <a:cubicBezTo>
                  <a:pt x="149" y="0"/>
                  <a:pt x="149" y="0"/>
                  <a:pt x="149" y="0"/>
                </a:cubicBezTo>
                <a:cubicBezTo>
                  <a:pt x="149" y="4"/>
                  <a:pt x="149" y="4"/>
                  <a:pt x="149" y="4"/>
                </a:cubicBezTo>
                <a:cubicBezTo>
                  <a:pt x="157" y="4"/>
                  <a:pt x="157" y="4"/>
                  <a:pt x="157" y="4"/>
                </a:cubicBezTo>
                <a:lnTo>
                  <a:pt x="157" y="0"/>
                </a:lnTo>
                <a:close/>
                <a:moveTo>
                  <a:pt x="172" y="0"/>
                </a:moveTo>
                <a:cubicBezTo>
                  <a:pt x="165" y="0"/>
                  <a:pt x="165" y="0"/>
                  <a:pt x="165" y="0"/>
                </a:cubicBezTo>
                <a:cubicBezTo>
                  <a:pt x="165" y="4"/>
                  <a:pt x="165" y="4"/>
                  <a:pt x="165" y="4"/>
                </a:cubicBezTo>
                <a:cubicBezTo>
                  <a:pt x="172" y="4"/>
                  <a:pt x="172" y="4"/>
                  <a:pt x="172" y="4"/>
                </a:cubicBezTo>
                <a:lnTo>
                  <a:pt x="172" y="0"/>
                </a:lnTo>
                <a:close/>
                <a:moveTo>
                  <a:pt x="188" y="4"/>
                </a:moveTo>
                <a:cubicBezTo>
                  <a:pt x="189" y="0"/>
                  <a:pt x="189" y="0"/>
                  <a:pt x="189" y="0"/>
                </a:cubicBezTo>
                <a:cubicBezTo>
                  <a:pt x="187" y="0"/>
                  <a:pt x="186" y="0"/>
                  <a:pt x="185" y="0"/>
                </a:cubicBezTo>
                <a:cubicBezTo>
                  <a:pt x="180" y="0"/>
                  <a:pt x="180" y="0"/>
                  <a:pt x="180" y="0"/>
                </a:cubicBezTo>
                <a:cubicBezTo>
                  <a:pt x="180" y="4"/>
                  <a:pt x="180" y="4"/>
                  <a:pt x="180" y="4"/>
                </a:cubicBezTo>
                <a:cubicBezTo>
                  <a:pt x="185" y="4"/>
                  <a:pt x="185" y="4"/>
                  <a:pt x="185" y="4"/>
                </a:cubicBezTo>
                <a:cubicBezTo>
                  <a:pt x="186" y="4"/>
                  <a:pt x="187" y="4"/>
                  <a:pt x="188" y="4"/>
                </a:cubicBezTo>
                <a:close/>
                <a:moveTo>
                  <a:pt x="219" y="11"/>
                </a:moveTo>
                <a:cubicBezTo>
                  <a:pt x="217" y="9"/>
                  <a:pt x="215" y="8"/>
                  <a:pt x="212" y="7"/>
                </a:cubicBezTo>
                <a:cubicBezTo>
                  <a:pt x="210" y="11"/>
                  <a:pt x="210" y="11"/>
                  <a:pt x="210" y="11"/>
                </a:cubicBezTo>
                <a:cubicBezTo>
                  <a:pt x="213" y="12"/>
                  <a:pt x="215" y="13"/>
                  <a:pt x="217" y="14"/>
                </a:cubicBezTo>
                <a:lnTo>
                  <a:pt x="219" y="11"/>
                </a:lnTo>
                <a:close/>
                <a:moveTo>
                  <a:pt x="285" y="135"/>
                </a:moveTo>
                <a:cubicBezTo>
                  <a:pt x="289" y="135"/>
                  <a:pt x="289" y="135"/>
                  <a:pt x="289" y="135"/>
                </a:cubicBezTo>
                <a:cubicBezTo>
                  <a:pt x="289" y="132"/>
                  <a:pt x="288" y="129"/>
                  <a:pt x="288" y="127"/>
                </a:cubicBezTo>
                <a:cubicBezTo>
                  <a:pt x="284" y="128"/>
                  <a:pt x="284" y="128"/>
                  <a:pt x="284" y="128"/>
                </a:cubicBezTo>
                <a:cubicBezTo>
                  <a:pt x="284" y="130"/>
                  <a:pt x="285" y="133"/>
                  <a:pt x="285" y="135"/>
                </a:cubicBezTo>
                <a:close/>
                <a:moveTo>
                  <a:pt x="288" y="151"/>
                </a:moveTo>
                <a:cubicBezTo>
                  <a:pt x="292" y="150"/>
                  <a:pt x="292" y="150"/>
                  <a:pt x="292" y="150"/>
                </a:cubicBezTo>
                <a:cubicBezTo>
                  <a:pt x="292" y="148"/>
                  <a:pt x="291" y="145"/>
                  <a:pt x="291" y="142"/>
                </a:cubicBezTo>
                <a:cubicBezTo>
                  <a:pt x="287" y="143"/>
                  <a:pt x="287" y="143"/>
                  <a:pt x="287" y="143"/>
                </a:cubicBezTo>
                <a:cubicBezTo>
                  <a:pt x="287" y="146"/>
                  <a:pt x="288" y="148"/>
                  <a:pt x="288" y="151"/>
                </a:cubicBezTo>
                <a:close/>
                <a:moveTo>
                  <a:pt x="242" y="296"/>
                </a:moveTo>
                <a:cubicBezTo>
                  <a:pt x="250" y="296"/>
                  <a:pt x="250" y="296"/>
                  <a:pt x="250" y="296"/>
                </a:cubicBezTo>
                <a:cubicBezTo>
                  <a:pt x="250" y="292"/>
                  <a:pt x="250" y="292"/>
                  <a:pt x="250" y="292"/>
                </a:cubicBezTo>
                <a:cubicBezTo>
                  <a:pt x="242" y="292"/>
                  <a:pt x="242" y="292"/>
                  <a:pt x="242" y="292"/>
                </a:cubicBezTo>
                <a:lnTo>
                  <a:pt x="242" y="296"/>
                </a:lnTo>
                <a:close/>
                <a:moveTo>
                  <a:pt x="226" y="296"/>
                </a:moveTo>
                <a:cubicBezTo>
                  <a:pt x="234" y="296"/>
                  <a:pt x="234" y="296"/>
                  <a:pt x="234" y="296"/>
                </a:cubicBezTo>
                <a:cubicBezTo>
                  <a:pt x="234" y="292"/>
                  <a:pt x="234" y="292"/>
                  <a:pt x="234" y="292"/>
                </a:cubicBezTo>
                <a:cubicBezTo>
                  <a:pt x="226" y="292"/>
                  <a:pt x="226" y="292"/>
                  <a:pt x="226" y="292"/>
                </a:cubicBezTo>
                <a:lnTo>
                  <a:pt x="226" y="296"/>
                </a:lnTo>
                <a:close/>
                <a:moveTo>
                  <a:pt x="258" y="292"/>
                </a:moveTo>
                <a:cubicBezTo>
                  <a:pt x="259" y="296"/>
                  <a:pt x="259" y="296"/>
                  <a:pt x="259" y="296"/>
                </a:cubicBezTo>
                <a:cubicBezTo>
                  <a:pt x="261" y="295"/>
                  <a:pt x="264" y="294"/>
                  <a:pt x="267" y="293"/>
                </a:cubicBezTo>
                <a:cubicBezTo>
                  <a:pt x="265" y="290"/>
                  <a:pt x="265" y="290"/>
                  <a:pt x="265" y="290"/>
                </a:cubicBezTo>
                <a:cubicBezTo>
                  <a:pt x="263" y="291"/>
                  <a:pt x="260" y="291"/>
                  <a:pt x="258" y="292"/>
                </a:cubicBezTo>
                <a:close/>
                <a:moveTo>
                  <a:pt x="210" y="296"/>
                </a:moveTo>
                <a:cubicBezTo>
                  <a:pt x="218" y="296"/>
                  <a:pt x="218" y="296"/>
                  <a:pt x="218" y="296"/>
                </a:cubicBezTo>
                <a:cubicBezTo>
                  <a:pt x="218" y="292"/>
                  <a:pt x="218" y="292"/>
                  <a:pt x="218" y="292"/>
                </a:cubicBezTo>
                <a:cubicBezTo>
                  <a:pt x="210" y="292"/>
                  <a:pt x="210" y="292"/>
                  <a:pt x="210" y="292"/>
                </a:cubicBezTo>
                <a:lnTo>
                  <a:pt x="210" y="296"/>
                </a:lnTo>
                <a:close/>
                <a:moveTo>
                  <a:pt x="179" y="296"/>
                </a:moveTo>
                <a:cubicBezTo>
                  <a:pt x="187" y="296"/>
                  <a:pt x="187" y="296"/>
                  <a:pt x="187" y="296"/>
                </a:cubicBezTo>
                <a:cubicBezTo>
                  <a:pt x="187" y="292"/>
                  <a:pt x="187" y="292"/>
                  <a:pt x="187" y="292"/>
                </a:cubicBezTo>
                <a:cubicBezTo>
                  <a:pt x="179" y="292"/>
                  <a:pt x="179" y="292"/>
                  <a:pt x="179" y="292"/>
                </a:cubicBezTo>
                <a:lnTo>
                  <a:pt x="179" y="296"/>
                </a:lnTo>
                <a:close/>
                <a:moveTo>
                  <a:pt x="163" y="296"/>
                </a:moveTo>
                <a:cubicBezTo>
                  <a:pt x="171" y="296"/>
                  <a:pt x="171" y="296"/>
                  <a:pt x="171" y="296"/>
                </a:cubicBezTo>
                <a:cubicBezTo>
                  <a:pt x="171" y="292"/>
                  <a:pt x="171" y="292"/>
                  <a:pt x="171" y="292"/>
                </a:cubicBezTo>
                <a:cubicBezTo>
                  <a:pt x="163" y="292"/>
                  <a:pt x="163" y="292"/>
                  <a:pt x="163" y="292"/>
                </a:cubicBezTo>
                <a:lnTo>
                  <a:pt x="163" y="296"/>
                </a:lnTo>
                <a:close/>
                <a:moveTo>
                  <a:pt x="147" y="296"/>
                </a:moveTo>
                <a:cubicBezTo>
                  <a:pt x="155" y="296"/>
                  <a:pt x="155" y="296"/>
                  <a:pt x="155" y="296"/>
                </a:cubicBezTo>
                <a:cubicBezTo>
                  <a:pt x="155" y="292"/>
                  <a:pt x="155" y="292"/>
                  <a:pt x="155" y="292"/>
                </a:cubicBezTo>
                <a:cubicBezTo>
                  <a:pt x="147" y="292"/>
                  <a:pt x="147" y="292"/>
                  <a:pt x="147" y="292"/>
                </a:cubicBezTo>
                <a:lnTo>
                  <a:pt x="147" y="296"/>
                </a:lnTo>
                <a:close/>
                <a:moveTo>
                  <a:pt x="195" y="296"/>
                </a:moveTo>
                <a:cubicBezTo>
                  <a:pt x="203" y="296"/>
                  <a:pt x="203" y="296"/>
                  <a:pt x="203" y="296"/>
                </a:cubicBezTo>
                <a:cubicBezTo>
                  <a:pt x="203" y="292"/>
                  <a:pt x="203" y="292"/>
                  <a:pt x="203" y="292"/>
                </a:cubicBezTo>
                <a:cubicBezTo>
                  <a:pt x="195" y="292"/>
                  <a:pt x="195" y="292"/>
                  <a:pt x="195" y="292"/>
                </a:cubicBezTo>
                <a:lnTo>
                  <a:pt x="195" y="296"/>
                </a:lnTo>
                <a:close/>
                <a:moveTo>
                  <a:pt x="131" y="296"/>
                </a:moveTo>
                <a:cubicBezTo>
                  <a:pt x="139" y="296"/>
                  <a:pt x="139" y="296"/>
                  <a:pt x="139" y="296"/>
                </a:cubicBezTo>
                <a:cubicBezTo>
                  <a:pt x="139" y="292"/>
                  <a:pt x="139" y="292"/>
                  <a:pt x="139" y="292"/>
                </a:cubicBezTo>
                <a:cubicBezTo>
                  <a:pt x="131" y="292"/>
                  <a:pt x="131" y="292"/>
                  <a:pt x="131" y="292"/>
                </a:cubicBezTo>
                <a:lnTo>
                  <a:pt x="131" y="296"/>
                </a:lnTo>
                <a:close/>
                <a:moveTo>
                  <a:pt x="272" y="286"/>
                </a:moveTo>
                <a:cubicBezTo>
                  <a:pt x="274" y="289"/>
                  <a:pt x="274" y="289"/>
                  <a:pt x="274" y="289"/>
                </a:cubicBezTo>
                <a:cubicBezTo>
                  <a:pt x="276" y="288"/>
                  <a:pt x="279" y="286"/>
                  <a:pt x="281" y="284"/>
                </a:cubicBezTo>
                <a:cubicBezTo>
                  <a:pt x="278" y="281"/>
                  <a:pt x="278" y="281"/>
                  <a:pt x="278" y="281"/>
                </a:cubicBezTo>
                <a:cubicBezTo>
                  <a:pt x="276" y="283"/>
                  <a:pt x="274" y="285"/>
                  <a:pt x="272" y="286"/>
                </a:cubicBezTo>
                <a:close/>
                <a:moveTo>
                  <a:pt x="289" y="214"/>
                </a:moveTo>
                <a:cubicBezTo>
                  <a:pt x="293" y="214"/>
                  <a:pt x="293" y="214"/>
                  <a:pt x="293" y="214"/>
                </a:cubicBezTo>
                <a:cubicBezTo>
                  <a:pt x="293" y="206"/>
                  <a:pt x="293" y="206"/>
                  <a:pt x="293" y="206"/>
                </a:cubicBezTo>
                <a:cubicBezTo>
                  <a:pt x="289" y="206"/>
                  <a:pt x="289" y="206"/>
                  <a:pt x="289" y="206"/>
                </a:cubicBezTo>
                <a:lnTo>
                  <a:pt x="289" y="214"/>
                </a:lnTo>
                <a:close/>
                <a:moveTo>
                  <a:pt x="289" y="182"/>
                </a:moveTo>
                <a:cubicBezTo>
                  <a:pt x="293" y="182"/>
                  <a:pt x="293" y="182"/>
                  <a:pt x="293" y="182"/>
                </a:cubicBezTo>
                <a:cubicBezTo>
                  <a:pt x="293" y="175"/>
                  <a:pt x="293" y="175"/>
                  <a:pt x="293" y="175"/>
                </a:cubicBezTo>
                <a:cubicBezTo>
                  <a:pt x="289" y="175"/>
                  <a:pt x="289" y="175"/>
                  <a:pt x="289" y="175"/>
                </a:cubicBezTo>
                <a:lnTo>
                  <a:pt x="289" y="182"/>
                </a:lnTo>
                <a:close/>
                <a:moveTo>
                  <a:pt x="289" y="198"/>
                </a:moveTo>
                <a:cubicBezTo>
                  <a:pt x="293" y="198"/>
                  <a:pt x="293" y="198"/>
                  <a:pt x="293" y="198"/>
                </a:cubicBezTo>
                <a:cubicBezTo>
                  <a:pt x="293" y="190"/>
                  <a:pt x="293" y="190"/>
                  <a:pt x="293" y="190"/>
                </a:cubicBezTo>
                <a:cubicBezTo>
                  <a:pt x="289" y="190"/>
                  <a:pt x="289" y="190"/>
                  <a:pt x="289" y="190"/>
                </a:cubicBezTo>
                <a:lnTo>
                  <a:pt x="289" y="198"/>
                </a:lnTo>
                <a:close/>
                <a:moveTo>
                  <a:pt x="283" y="111"/>
                </a:moveTo>
                <a:cubicBezTo>
                  <a:pt x="279" y="113"/>
                  <a:pt x="279" y="113"/>
                  <a:pt x="279" y="113"/>
                </a:cubicBezTo>
                <a:cubicBezTo>
                  <a:pt x="280" y="115"/>
                  <a:pt x="281" y="118"/>
                  <a:pt x="282" y="120"/>
                </a:cubicBezTo>
                <a:cubicBezTo>
                  <a:pt x="285" y="119"/>
                  <a:pt x="285" y="119"/>
                  <a:pt x="285" y="119"/>
                </a:cubicBezTo>
                <a:cubicBezTo>
                  <a:pt x="285" y="116"/>
                  <a:pt x="284" y="114"/>
                  <a:pt x="283" y="111"/>
                </a:cubicBezTo>
                <a:close/>
                <a:moveTo>
                  <a:pt x="293" y="158"/>
                </a:moveTo>
                <a:cubicBezTo>
                  <a:pt x="289" y="159"/>
                  <a:pt x="289" y="159"/>
                  <a:pt x="289" y="159"/>
                </a:cubicBezTo>
                <a:cubicBezTo>
                  <a:pt x="289" y="161"/>
                  <a:pt x="289" y="163"/>
                  <a:pt x="289" y="166"/>
                </a:cubicBezTo>
                <a:cubicBezTo>
                  <a:pt x="289" y="167"/>
                  <a:pt x="289" y="167"/>
                  <a:pt x="289" y="167"/>
                </a:cubicBezTo>
                <a:cubicBezTo>
                  <a:pt x="293" y="167"/>
                  <a:pt x="293" y="167"/>
                  <a:pt x="293" y="167"/>
                </a:cubicBezTo>
                <a:cubicBezTo>
                  <a:pt x="293" y="166"/>
                  <a:pt x="293" y="166"/>
                  <a:pt x="293" y="166"/>
                </a:cubicBezTo>
                <a:cubicBezTo>
                  <a:pt x="293" y="163"/>
                  <a:pt x="293" y="161"/>
                  <a:pt x="293" y="158"/>
                </a:cubicBezTo>
                <a:close/>
                <a:moveTo>
                  <a:pt x="283" y="276"/>
                </a:moveTo>
                <a:cubicBezTo>
                  <a:pt x="286" y="278"/>
                  <a:pt x="286" y="278"/>
                  <a:pt x="286" y="278"/>
                </a:cubicBezTo>
                <a:cubicBezTo>
                  <a:pt x="287" y="276"/>
                  <a:pt x="289" y="273"/>
                  <a:pt x="290" y="271"/>
                </a:cubicBezTo>
                <a:cubicBezTo>
                  <a:pt x="286" y="269"/>
                  <a:pt x="286" y="269"/>
                  <a:pt x="286" y="269"/>
                </a:cubicBezTo>
                <a:cubicBezTo>
                  <a:pt x="285" y="271"/>
                  <a:pt x="284" y="274"/>
                  <a:pt x="283" y="276"/>
                </a:cubicBezTo>
                <a:close/>
                <a:moveTo>
                  <a:pt x="288" y="262"/>
                </a:moveTo>
                <a:cubicBezTo>
                  <a:pt x="292" y="263"/>
                  <a:pt x="292" y="263"/>
                  <a:pt x="292" y="263"/>
                </a:cubicBezTo>
                <a:cubicBezTo>
                  <a:pt x="293" y="260"/>
                  <a:pt x="293" y="257"/>
                  <a:pt x="293" y="254"/>
                </a:cubicBezTo>
                <a:cubicBezTo>
                  <a:pt x="293" y="254"/>
                  <a:pt x="293" y="254"/>
                  <a:pt x="293" y="254"/>
                </a:cubicBezTo>
                <a:cubicBezTo>
                  <a:pt x="289" y="254"/>
                  <a:pt x="289" y="254"/>
                  <a:pt x="289" y="254"/>
                </a:cubicBezTo>
                <a:cubicBezTo>
                  <a:pt x="289" y="257"/>
                  <a:pt x="289" y="259"/>
                  <a:pt x="288" y="262"/>
                </a:cubicBezTo>
                <a:close/>
                <a:moveTo>
                  <a:pt x="289" y="230"/>
                </a:moveTo>
                <a:cubicBezTo>
                  <a:pt x="293" y="230"/>
                  <a:pt x="293" y="230"/>
                  <a:pt x="293" y="230"/>
                </a:cubicBezTo>
                <a:cubicBezTo>
                  <a:pt x="293" y="222"/>
                  <a:pt x="293" y="222"/>
                  <a:pt x="293" y="222"/>
                </a:cubicBezTo>
                <a:cubicBezTo>
                  <a:pt x="289" y="222"/>
                  <a:pt x="289" y="222"/>
                  <a:pt x="289" y="222"/>
                </a:cubicBezTo>
                <a:lnTo>
                  <a:pt x="289" y="230"/>
                </a:lnTo>
                <a:close/>
                <a:moveTo>
                  <a:pt x="289" y="246"/>
                </a:moveTo>
                <a:cubicBezTo>
                  <a:pt x="293" y="246"/>
                  <a:pt x="293" y="246"/>
                  <a:pt x="293" y="246"/>
                </a:cubicBezTo>
                <a:cubicBezTo>
                  <a:pt x="293" y="238"/>
                  <a:pt x="293" y="238"/>
                  <a:pt x="293" y="238"/>
                </a:cubicBezTo>
                <a:cubicBezTo>
                  <a:pt x="289" y="238"/>
                  <a:pt x="289" y="238"/>
                  <a:pt x="289" y="238"/>
                </a:cubicBezTo>
                <a:lnTo>
                  <a:pt x="289" y="246"/>
                </a:lnTo>
                <a:close/>
                <a:moveTo>
                  <a:pt x="4" y="119"/>
                </a:moveTo>
                <a:cubicBezTo>
                  <a:pt x="0" y="119"/>
                  <a:pt x="0" y="119"/>
                  <a:pt x="0" y="119"/>
                </a:cubicBezTo>
                <a:cubicBezTo>
                  <a:pt x="0" y="127"/>
                  <a:pt x="0" y="127"/>
                  <a:pt x="0" y="127"/>
                </a:cubicBezTo>
                <a:cubicBezTo>
                  <a:pt x="4" y="127"/>
                  <a:pt x="4" y="127"/>
                  <a:pt x="4" y="127"/>
                </a:cubicBezTo>
                <a:lnTo>
                  <a:pt x="4" y="119"/>
                </a:lnTo>
                <a:close/>
                <a:moveTo>
                  <a:pt x="4" y="215"/>
                </a:moveTo>
                <a:cubicBezTo>
                  <a:pt x="0" y="215"/>
                  <a:pt x="0" y="215"/>
                  <a:pt x="0" y="215"/>
                </a:cubicBezTo>
                <a:cubicBezTo>
                  <a:pt x="0" y="223"/>
                  <a:pt x="0" y="223"/>
                  <a:pt x="0" y="223"/>
                </a:cubicBezTo>
                <a:cubicBezTo>
                  <a:pt x="4" y="223"/>
                  <a:pt x="4" y="223"/>
                  <a:pt x="4" y="223"/>
                </a:cubicBezTo>
                <a:lnTo>
                  <a:pt x="4" y="215"/>
                </a:lnTo>
                <a:close/>
                <a:moveTo>
                  <a:pt x="115" y="296"/>
                </a:moveTo>
                <a:cubicBezTo>
                  <a:pt x="123" y="296"/>
                  <a:pt x="123" y="296"/>
                  <a:pt x="123" y="296"/>
                </a:cubicBezTo>
                <a:cubicBezTo>
                  <a:pt x="123" y="292"/>
                  <a:pt x="123" y="292"/>
                  <a:pt x="123" y="292"/>
                </a:cubicBezTo>
                <a:cubicBezTo>
                  <a:pt x="115" y="292"/>
                  <a:pt x="115" y="292"/>
                  <a:pt x="115" y="292"/>
                </a:cubicBezTo>
                <a:lnTo>
                  <a:pt x="115" y="296"/>
                </a:lnTo>
                <a:close/>
                <a:moveTo>
                  <a:pt x="4" y="247"/>
                </a:moveTo>
                <a:cubicBezTo>
                  <a:pt x="0" y="247"/>
                  <a:pt x="0" y="247"/>
                  <a:pt x="0" y="247"/>
                </a:cubicBezTo>
                <a:cubicBezTo>
                  <a:pt x="0" y="255"/>
                  <a:pt x="0" y="255"/>
                  <a:pt x="0" y="255"/>
                </a:cubicBezTo>
                <a:cubicBezTo>
                  <a:pt x="4" y="255"/>
                  <a:pt x="4" y="255"/>
                  <a:pt x="4" y="255"/>
                </a:cubicBezTo>
                <a:lnTo>
                  <a:pt x="4" y="247"/>
                </a:lnTo>
                <a:close/>
                <a:moveTo>
                  <a:pt x="4" y="231"/>
                </a:moveTo>
                <a:cubicBezTo>
                  <a:pt x="0" y="231"/>
                  <a:pt x="0" y="231"/>
                  <a:pt x="0" y="231"/>
                </a:cubicBezTo>
                <a:cubicBezTo>
                  <a:pt x="0" y="239"/>
                  <a:pt x="0" y="239"/>
                  <a:pt x="0" y="239"/>
                </a:cubicBezTo>
                <a:cubicBezTo>
                  <a:pt x="4" y="239"/>
                  <a:pt x="4" y="239"/>
                  <a:pt x="4" y="239"/>
                </a:cubicBezTo>
                <a:lnTo>
                  <a:pt x="4" y="231"/>
                </a:lnTo>
                <a:close/>
                <a:moveTo>
                  <a:pt x="4" y="183"/>
                </a:moveTo>
                <a:cubicBezTo>
                  <a:pt x="0" y="183"/>
                  <a:pt x="0" y="183"/>
                  <a:pt x="0" y="183"/>
                </a:cubicBezTo>
                <a:cubicBezTo>
                  <a:pt x="0" y="191"/>
                  <a:pt x="0" y="191"/>
                  <a:pt x="0" y="191"/>
                </a:cubicBezTo>
                <a:cubicBezTo>
                  <a:pt x="4" y="191"/>
                  <a:pt x="4" y="191"/>
                  <a:pt x="4" y="191"/>
                </a:cubicBezTo>
                <a:lnTo>
                  <a:pt x="4" y="183"/>
                </a:lnTo>
                <a:close/>
                <a:moveTo>
                  <a:pt x="4" y="135"/>
                </a:moveTo>
                <a:cubicBezTo>
                  <a:pt x="0" y="135"/>
                  <a:pt x="0" y="135"/>
                  <a:pt x="0" y="135"/>
                </a:cubicBezTo>
                <a:cubicBezTo>
                  <a:pt x="0" y="143"/>
                  <a:pt x="0" y="143"/>
                  <a:pt x="0" y="143"/>
                </a:cubicBezTo>
                <a:cubicBezTo>
                  <a:pt x="4" y="143"/>
                  <a:pt x="4" y="143"/>
                  <a:pt x="4" y="143"/>
                </a:cubicBezTo>
                <a:lnTo>
                  <a:pt x="4" y="135"/>
                </a:lnTo>
                <a:close/>
                <a:moveTo>
                  <a:pt x="4" y="104"/>
                </a:moveTo>
                <a:cubicBezTo>
                  <a:pt x="0" y="104"/>
                  <a:pt x="0" y="104"/>
                  <a:pt x="0" y="104"/>
                </a:cubicBezTo>
                <a:cubicBezTo>
                  <a:pt x="0" y="112"/>
                  <a:pt x="0" y="112"/>
                  <a:pt x="0" y="112"/>
                </a:cubicBezTo>
                <a:cubicBezTo>
                  <a:pt x="4" y="112"/>
                  <a:pt x="4" y="112"/>
                  <a:pt x="4" y="112"/>
                </a:cubicBezTo>
                <a:lnTo>
                  <a:pt x="4" y="104"/>
                </a:lnTo>
                <a:close/>
                <a:moveTo>
                  <a:pt x="4" y="167"/>
                </a:moveTo>
                <a:cubicBezTo>
                  <a:pt x="0" y="167"/>
                  <a:pt x="0" y="167"/>
                  <a:pt x="0" y="167"/>
                </a:cubicBezTo>
                <a:cubicBezTo>
                  <a:pt x="0" y="175"/>
                  <a:pt x="0" y="175"/>
                  <a:pt x="0" y="175"/>
                </a:cubicBezTo>
                <a:cubicBezTo>
                  <a:pt x="4" y="175"/>
                  <a:pt x="4" y="175"/>
                  <a:pt x="4" y="175"/>
                </a:cubicBezTo>
                <a:lnTo>
                  <a:pt x="4" y="167"/>
                </a:lnTo>
                <a:close/>
                <a:moveTo>
                  <a:pt x="4" y="151"/>
                </a:moveTo>
                <a:cubicBezTo>
                  <a:pt x="0" y="151"/>
                  <a:pt x="0" y="151"/>
                  <a:pt x="0" y="151"/>
                </a:cubicBezTo>
                <a:cubicBezTo>
                  <a:pt x="0" y="159"/>
                  <a:pt x="0" y="159"/>
                  <a:pt x="0" y="159"/>
                </a:cubicBezTo>
                <a:cubicBezTo>
                  <a:pt x="4" y="159"/>
                  <a:pt x="4" y="159"/>
                  <a:pt x="4" y="159"/>
                </a:cubicBezTo>
                <a:lnTo>
                  <a:pt x="4" y="151"/>
                </a:lnTo>
                <a:close/>
                <a:moveTo>
                  <a:pt x="4" y="199"/>
                </a:moveTo>
                <a:cubicBezTo>
                  <a:pt x="0" y="199"/>
                  <a:pt x="0" y="199"/>
                  <a:pt x="0" y="199"/>
                </a:cubicBezTo>
                <a:cubicBezTo>
                  <a:pt x="0" y="207"/>
                  <a:pt x="0" y="207"/>
                  <a:pt x="0" y="207"/>
                </a:cubicBezTo>
                <a:cubicBezTo>
                  <a:pt x="4" y="207"/>
                  <a:pt x="4" y="207"/>
                  <a:pt x="4" y="207"/>
                </a:cubicBezTo>
                <a:lnTo>
                  <a:pt x="4" y="199"/>
                </a:lnTo>
                <a:close/>
                <a:moveTo>
                  <a:pt x="51" y="296"/>
                </a:moveTo>
                <a:cubicBezTo>
                  <a:pt x="59" y="296"/>
                  <a:pt x="59" y="296"/>
                  <a:pt x="59" y="296"/>
                </a:cubicBezTo>
                <a:cubicBezTo>
                  <a:pt x="59" y="292"/>
                  <a:pt x="59" y="292"/>
                  <a:pt x="59" y="292"/>
                </a:cubicBezTo>
                <a:cubicBezTo>
                  <a:pt x="51" y="292"/>
                  <a:pt x="51" y="292"/>
                  <a:pt x="51" y="292"/>
                </a:cubicBezTo>
                <a:lnTo>
                  <a:pt x="51" y="296"/>
                </a:lnTo>
                <a:close/>
                <a:moveTo>
                  <a:pt x="83" y="296"/>
                </a:moveTo>
                <a:cubicBezTo>
                  <a:pt x="91" y="296"/>
                  <a:pt x="91" y="296"/>
                  <a:pt x="91" y="296"/>
                </a:cubicBezTo>
                <a:cubicBezTo>
                  <a:pt x="91" y="292"/>
                  <a:pt x="91" y="292"/>
                  <a:pt x="91" y="292"/>
                </a:cubicBezTo>
                <a:cubicBezTo>
                  <a:pt x="83" y="292"/>
                  <a:pt x="83" y="292"/>
                  <a:pt x="83" y="292"/>
                </a:cubicBezTo>
                <a:lnTo>
                  <a:pt x="83" y="296"/>
                </a:lnTo>
                <a:close/>
                <a:moveTo>
                  <a:pt x="67" y="296"/>
                </a:moveTo>
                <a:cubicBezTo>
                  <a:pt x="75" y="296"/>
                  <a:pt x="75" y="296"/>
                  <a:pt x="75" y="296"/>
                </a:cubicBezTo>
                <a:cubicBezTo>
                  <a:pt x="75" y="292"/>
                  <a:pt x="75" y="292"/>
                  <a:pt x="75" y="292"/>
                </a:cubicBezTo>
                <a:cubicBezTo>
                  <a:pt x="67" y="292"/>
                  <a:pt x="67" y="292"/>
                  <a:pt x="67" y="292"/>
                </a:cubicBezTo>
                <a:lnTo>
                  <a:pt x="67" y="296"/>
                </a:lnTo>
                <a:close/>
                <a:moveTo>
                  <a:pt x="99" y="296"/>
                </a:moveTo>
                <a:cubicBezTo>
                  <a:pt x="107" y="296"/>
                  <a:pt x="107" y="296"/>
                  <a:pt x="107" y="296"/>
                </a:cubicBezTo>
                <a:cubicBezTo>
                  <a:pt x="107" y="292"/>
                  <a:pt x="107" y="292"/>
                  <a:pt x="107" y="292"/>
                </a:cubicBezTo>
                <a:cubicBezTo>
                  <a:pt x="99" y="292"/>
                  <a:pt x="99" y="292"/>
                  <a:pt x="99" y="292"/>
                </a:cubicBezTo>
                <a:lnTo>
                  <a:pt x="99" y="296"/>
                </a:lnTo>
                <a:close/>
                <a:moveTo>
                  <a:pt x="20" y="290"/>
                </a:moveTo>
                <a:cubicBezTo>
                  <a:pt x="22" y="291"/>
                  <a:pt x="24" y="293"/>
                  <a:pt x="27" y="294"/>
                </a:cubicBezTo>
                <a:cubicBezTo>
                  <a:pt x="28" y="290"/>
                  <a:pt x="28" y="290"/>
                  <a:pt x="28" y="290"/>
                </a:cubicBezTo>
                <a:cubicBezTo>
                  <a:pt x="26" y="289"/>
                  <a:pt x="24" y="288"/>
                  <a:pt x="22" y="286"/>
                </a:cubicBezTo>
                <a:lnTo>
                  <a:pt x="20" y="290"/>
                </a:lnTo>
                <a:close/>
                <a:moveTo>
                  <a:pt x="7" y="278"/>
                </a:moveTo>
                <a:cubicBezTo>
                  <a:pt x="9" y="281"/>
                  <a:pt x="11" y="283"/>
                  <a:pt x="13" y="285"/>
                </a:cubicBezTo>
                <a:cubicBezTo>
                  <a:pt x="16" y="282"/>
                  <a:pt x="16" y="282"/>
                  <a:pt x="16" y="282"/>
                </a:cubicBezTo>
                <a:cubicBezTo>
                  <a:pt x="14" y="280"/>
                  <a:pt x="12" y="278"/>
                  <a:pt x="11" y="276"/>
                </a:cubicBezTo>
                <a:lnTo>
                  <a:pt x="7" y="278"/>
                </a:lnTo>
                <a:close/>
                <a:moveTo>
                  <a:pt x="36" y="292"/>
                </a:moveTo>
                <a:cubicBezTo>
                  <a:pt x="35" y="296"/>
                  <a:pt x="35" y="296"/>
                  <a:pt x="35" y="296"/>
                </a:cubicBezTo>
                <a:cubicBezTo>
                  <a:pt x="37" y="296"/>
                  <a:pt x="40" y="296"/>
                  <a:pt x="42" y="296"/>
                </a:cubicBezTo>
                <a:cubicBezTo>
                  <a:pt x="43" y="296"/>
                  <a:pt x="43" y="296"/>
                  <a:pt x="43" y="296"/>
                </a:cubicBezTo>
                <a:cubicBezTo>
                  <a:pt x="43" y="292"/>
                  <a:pt x="43" y="292"/>
                  <a:pt x="43" y="292"/>
                </a:cubicBezTo>
                <a:cubicBezTo>
                  <a:pt x="42" y="292"/>
                  <a:pt x="42" y="292"/>
                  <a:pt x="42" y="292"/>
                </a:cubicBezTo>
                <a:cubicBezTo>
                  <a:pt x="40" y="292"/>
                  <a:pt x="38" y="292"/>
                  <a:pt x="36" y="292"/>
                </a:cubicBezTo>
                <a:close/>
                <a:moveTo>
                  <a:pt x="1" y="263"/>
                </a:moveTo>
                <a:cubicBezTo>
                  <a:pt x="1" y="266"/>
                  <a:pt x="2" y="269"/>
                  <a:pt x="3" y="271"/>
                </a:cubicBezTo>
                <a:cubicBezTo>
                  <a:pt x="7" y="269"/>
                  <a:pt x="7" y="269"/>
                  <a:pt x="7" y="269"/>
                </a:cubicBezTo>
                <a:cubicBezTo>
                  <a:pt x="6" y="267"/>
                  <a:pt x="5" y="265"/>
                  <a:pt x="5" y="262"/>
                </a:cubicBezTo>
                <a:lnTo>
                  <a:pt x="1" y="263"/>
                </a:lnTo>
                <a:close/>
              </a:path>
            </a:pathLst>
          </a:custGeom>
          <a:solidFill>
            <a:schemeClr val="bg1"/>
          </a:solidFill>
          <a:ln>
            <a:noFill/>
          </a:ln>
        </p:spPr>
        <p:txBody>
          <a:bodyPr vert="horz" wrap="square" lIns="121899" tIns="60949" rIns="121899" bIns="60949" numCol="1" anchor="t" anchorCtr="0" compatLnSpc="1">
            <a:prstTxWarp prst="textNoShape">
              <a:avLst/>
            </a:prstTxWarp>
          </a:bodyPr>
          <a:lstStyle/>
          <a:p>
            <a:endParaRPr lang="en-US"/>
          </a:p>
        </p:txBody>
      </p:sp>
      <p:grpSp>
        <p:nvGrpSpPr>
          <p:cNvPr id="4" name="Group 3"/>
          <p:cNvGrpSpPr/>
          <p:nvPr/>
        </p:nvGrpSpPr>
        <p:grpSpPr>
          <a:xfrm>
            <a:off x="6730374" y="2579194"/>
            <a:ext cx="1045443" cy="1168121"/>
            <a:chOff x="6705443" y="2579193"/>
            <a:chExt cx="1045443" cy="1168121"/>
          </a:xfrm>
        </p:grpSpPr>
        <p:sp>
          <p:nvSpPr>
            <p:cNvPr id="35" name="Freeform 6"/>
            <p:cNvSpPr>
              <a:spLocks noChangeAspect="1" noEditPoints="1"/>
            </p:cNvSpPr>
            <p:nvPr/>
          </p:nvSpPr>
          <p:spPr bwMode="auto">
            <a:xfrm>
              <a:off x="6705443" y="2579193"/>
              <a:ext cx="442311" cy="581451"/>
            </a:xfrm>
            <a:custGeom>
              <a:avLst/>
              <a:gdLst>
                <a:gd name="T0" fmla="*/ 16 w 199"/>
                <a:gd name="T1" fmla="*/ 212 h 262"/>
                <a:gd name="T2" fmla="*/ 171 w 199"/>
                <a:gd name="T3" fmla="*/ 238 h 262"/>
                <a:gd name="T4" fmla="*/ 171 w 199"/>
                <a:gd name="T5" fmla="*/ 200 h 262"/>
                <a:gd name="T6" fmla="*/ 36 w 199"/>
                <a:gd name="T7" fmla="*/ 219 h 262"/>
                <a:gd name="T8" fmla="*/ 45 w 199"/>
                <a:gd name="T9" fmla="*/ 219 h 262"/>
                <a:gd name="T10" fmla="*/ 96 w 199"/>
                <a:gd name="T11" fmla="*/ 223 h 262"/>
                <a:gd name="T12" fmla="*/ 162 w 199"/>
                <a:gd name="T13" fmla="*/ 215 h 262"/>
                <a:gd name="T14" fmla="*/ 171 w 199"/>
                <a:gd name="T15" fmla="*/ 65 h 262"/>
                <a:gd name="T16" fmla="*/ 16 w 199"/>
                <a:gd name="T17" fmla="*/ 91 h 262"/>
                <a:gd name="T18" fmla="*/ 183 w 199"/>
                <a:gd name="T19" fmla="*/ 91 h 262"/>
                <a:gd name="T20" fmla="*/ 41 w 199"/>
                <a:gd name="T21" fmla="*/ 88 h 262"/>
                <a:gd name="T22" fmla="*/ 40 w 199"/>
                <a:gd name="T23" fmla="*/ 80 h 262"/>
                <a:gd name="T24" fmla="*/ 41 w 199"/>
                <a:gd name="T25" fmla="*/ 88 h 262"/>
                <a:gd name="T26" fmla="*/ 92 w 199"/>
                <a:gd name="T27" fmla="*/ 84 h 262"/>
                <a:gd name="T28" fmla="*/ 166 w 199"/>
                <a:gd name="T29" fmla="*/ 84 h 262"/>
                <a:gd name="T30" fmla="*/ 27 w 199"/>
                <a:gd name="T31" fmla="*/ 0 h 262"/>
                <a:gd name="T32" fmla="*/ 18 w 199"/>
                <a:gd name="T33" fmla="*/ 253 h 262"/>
                <a:gd name="T34" fmla="*/ 63 w 199"/>
                <a:gd name="T35" fmla="*/ 255 h 262"/>
                <a:gd name="T36" fmla="*/ 177 w 199"/>
                <a:gd name="T37" fmla="*/ 262 h 262"/>
                <a:gd name="T38" fmla="*/ 199 w 199"/>
                <a:gd name="T39" fmla="*/ 27 h 262"/>
                <a:gd name="T40" fmla="*/ 172 w 199"/>
                <a:gd name="T41" fmla="*/ 249 h 262"/>
                <a:gd name="T42" fmla="*/ 6 w 199"/>
                <a:gd name="T43" fmla="*/ 27 h 262"/>
                <a:gd name="T44" fmla="*/ 193 w 199"/>
                <a:gd name="T45" fmla="*/ 27 h 262"/>
                <a:gd name="T46" fmla="*/ 28 w 199"/>
                <a:gd name="T47" fmla="*/ 20 h 262"/>
                <a:gd name="T48" fmla="*/ 28 w 199"/>
                <a:gd name="T49" fmla="*/ 58 h 262"/>
                <a:gd name="T50" fmla="*/ 183 w 199"/>
                <a:gd name="T51" fmla="*/ 32 h 262"/>
                <a:gd name="T52" fmla="*/ 40 w 199"/>
                <a:gd name="T53" fmla="*/ 43 h 262"/>
                <a:gd name="T54" fmla="*/ 41 w 199"/>
                <a:gd name="T55" fmla="*/ 35 h 262"/>
                <a:gd name="T56" fmla="*/ 162 w 199"/>
                <a:gd name="T57" fmla="*/ 43 h 262"/>
                <a:gd name="T58" fmla="*/ 96 w 199"/>
                <a:gd name="T59" fmla="*/ 35 h 262"/>
                <a:gd name="T60" fmla="*/ 162 w 199"/>
                <a:gd name="T61" fmla="*/ 43 h 262"/>
                <a:gd name="T62" fmla="*/ 16 w 199"/>
                <a:gd name="T63" fmla="*/ 122 h 262"/>
                <a:gd name="T64" fmla="*/ 171 w 199"/>
                <a:gd name="T65" fmla="*/ 148 h 262"/>
                <a:gd name="T66" fmla="*/ 171 w 199"/>
                <a:gd name="T67" fmla="*/ 110 h 262"/>
                <a:gd name="T68" fmla="*/ 36 w 199"/>
                <a:gd name="T69" fmla="*/ 129 h 262"/>
                <a:gd name="T70" fmla="*/ 45 w 199"/>
                <a:gd name="T71" fmla="*/ 129 h 262"/>
                <a:gd name="T72" fmla="*/ 96 w 199"/>
                <a:gd name="T73" fmla="*/ 133 h 262"/>
                <a:gd name="T74" fmla="*/ 162 w 199"/>
                <a:gd name="T75" fmla="*/ 125 h 262"/>
                <a:gd name="T76" fmla="*/ 171 w 199"/>
                <a:gd name="T77" fmla="*/ 155 h 262"/>
                <a:gd name="T78" fmla="*/ 16 w 199"/>
                <a:gd name="T79" fmla="*/ 181 h 262"/>
                <a:gd name="T80" fmla="*/ 183 w 199"/>
                <a:gd name="T81" fmla="*/ 181 h 262"/>
                <a:gd name="T82" fmla="*/ 41 w 199"/>
                <a:gd name="T83" fmla="*/ 178 h 262"/>
                <a:gd name="T84" fmla="*/ 40 w 199"/>
                <a:gd name="T85" fmla="*/ 170 h 262"/>
                <a:gd name="T86" fmla="*/ 41 w 199"/>
                <a:gd name="T87" fmla="*/ 178 h 262"/>
                <a:gd name="T88" fmla="*/ 92 w 199"/>
                <a:gd name="T89" fmla="*/ 174 h 262"/>
                <a:gd name="T90" fmla="*/ 166 w 199"/>
                <a:gd name="T91" fmla="*/ 174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99" h="262">
                  <a:moveTo>
                    <a:pt x="171" y="200"/>
                  </a:moveTo>
                  <a:cubicBezTo>
                    <a:pt x="28" y="200"/>
                    <a:pt x="28" y="200"/>
                    <a:pt x="28" y="200"/>
                  </a:cubicBezTo>
                  <a:cubicBezTo>
                    <a:pt x="22" y="200"/>
                    <a:pt x="16" y="206"/>
                    <a:pt x="16" y="212"/>
                  </a:cubicBezTo>
                  <a:cubicBezTo>
                    <a:pt x="16" y="226"/>
                    <a:pt x="16" y="226"/>
                    <a:pt x="16" y="226"/>
                  </a:cubicBezTo>
                  <a:cubicBezTo>
                    <a:pt x="16" y="233"/>
                    <a:pt x="22" y="238"/>
                    <a:pt x="28" y="238"/>
                  </a:cubicBezTo>
                  <a:cubicBezTo>
                    <a:pt x="171" y="238"/>
                    <a:pt x="171" y="238"/>
                    <a:pt x="171" y="238"/>
                  </a:cubicBezTo>
                  <a:cubicBezTo>
                    <a:pt x="178" y="238"/>
                    <a:pt x="183" y="233"/>
                    <a:pt x="183" y="226"/>
                  </a:cubicBezTo>
                  <a:cubicBezTo>
                    <a:pt x="183" y="212"/>
                    <a:pt x="183" y="212"/>
                    <a:pt x="183" y="212"/>
                  </a:cubicBezTo>
                  <a:cubicBezTo>
                    <a:pt x="183" y="206"/>
                    <a:pt x="178" y="200"/>
                    <a:pt x="171" y="200"/>
                  </a:cubicBezTo>
                  <a:close/>
                  <a:moveTo>
                    <a:pt x="41" y="223"/>
                  </a:moveTo>
                  <a:cubicBezTo>
                    <a:pt x="40" y="223"/>
                    <a:pt x="40" y="223"/>
                    <a:pt x="40" y="223"/>
                  </a:cubicBezTo>
                  <a:cubicBezTo>
                    <a:pt x="38" y="223"/>
                    <a:pt x="36" y="221"/>
                    <a:pt x="36" y="219"/>
                  </a:cubicBezTo>
                  <a:cubicBezTo>
                    <a:pt x="36" y="217"/>
                    <a:pt x="38" y="215"/>
                    <a:pt x="40" y="215"/>
                  </a:cubicBezTo>
                  <a:cubicBezTo>
                    <a:pt x="41" y="215"/>
                    <a:pt x="41" y="215"/>
                    <a:pt x="41" y="215"/>
                  </a:cubicBezTo>
                  <a:cubicBezTo>
                    <a:pt x="43" y="215"/>
                    <a:pt x="45" y="217"/>
                    <a:pt x="45" y="219"/>
                  </a:cubicBezTo>
                  <a:cubicBezTo>
                    <a:pt x="45" y="221"/>
                    <a:pt x="43" y="223"/>
                    <a:pt x="41" y="223"/>
                  </a:cubicBezTo>
                  <a:close/>
                  <a:moveTo>
                    <a:pt x="162" y="223"/>
                  </a:moveTo>
                  <a:cubicBezTo>
                    <a:pt x="96" y="223"/>
                    <a:pt x="96" y="223"/>
                    <a:pt x="96" y="223"/>
                  </a:cubicBezTo>
                  <a:cubicBezTo>
                    <a:pt x="94" y="223"/>
                    <a:pt x="92" y="221"/>
                    <a:pt x="92" y="219"/>
                  </a:cubicBezTo>
                  <a:cubicBezTo>
                    <a:pt x="92" y="217"/>
                    <a:pt x="94" y="215"/>
                    <a:pt x="96" y="215"/>
                  </a:cubicBezTo>
                  <a:cubicBezTo>
                    <a:pt x="162" y="215"/>
                    <a:pt x="162" y="215"/>
                    <a:pt x="162" y="215"/>
                  </a:cubicBezTo>
                  <a:cubicBezTo>
                    <a:pt x="165" y="215"/>
                    <a:pt x="166" y="217"/>
                    <a:pt x="166" y="219"/>
                  </a:cubicBezTo>
                  <a:cubicBezTo>
                    <a:pt x="166" y="221"/>
                    <a:pt x="165" y="223"/>
                    <a:pt x="162" y="223"/>
                  </a:cubicBezTo>
                  <a:close/>
                  <a:moveTo>
                    <a:pt x="171" y="65"/>
                  </a:moveTo>
                  <a:cubicBezTo>
                    <a:pt x="28" y="65"/>
                    <a:pt x="28" y="65"/>
                    <a:pt x="28" y="65"/>
                  </a:cubicBezTo>
                  <a:cubicBezTo>
                    <a:pt x="22" y="65"/>
                    <a:pt x="16" y="71"/>
                    <a:pt x="16" y="77"/>
                  </a:cubicBezTo>
                  <a:cubicBezTo>
                    <a:pt x="16" y="91"/>
                    <a:pt x="16" y="91"/>
                    <a:pt x="16" y="91"/>
                  </a:cubicBezTo>
                  <a:cubicBezTo>
                    <a:pt x="16" y="98"/>
                    <a:pt x="22" y="103"/>
                    <a:pt x="28" y="103"/>
                  </a:cubicBezTo>
                  <a:cubicBezTo>
                    <a:pt x="171" y="103"/>
                    <a:pt x="171" y="103"/>
                    <a:pt x="171" y="103"/>
                  </a:cubicBezTo>
                  <a:cubicBezTo>
                    <a:pt x="178" y="103"/>
                    <a:pt x="183" y="98"/>
                    <a:pt x="183" y="91"/>
                  </a:cubicBezTo>
                  <a:cubicBezTo>
                    <a:pt x="183" y="77"/>
                    <a:pt x="183" y="77"/>
                    <a:pt x="183" y="77"/>
                  </a:cubicBezTo>
                  <a:cubicBezTo>
                    <a:pt x="183" y="71"/>
                    <a:pt x="178" y="65"/>
                    <a:pt x="171" y="65"/>
                  </a:cubicBezTo>
                  <a:close/>
                  <a:moveTo>
                    <a:pt x="41" y="88"/>
                  </a:moveTo>
                  <a:cubicBezTo>
                    <a:pt x="40" y="88"/>
                    <a:pt x="40" y="88"/>
                    <a:pt x="40" y="88"/>
                  </a:cubicBezTo>
                  <a:cubicBezTo>
                    <a:pt x="38" y="88"/>
                    <a:pt x="36" y="86"/>
                    <a:pt x="36" y="84"/>
                  </a:cubicBezTo>
                  <a:cubicBezTo>
                    <a:pt x="36" y="82"/>
                    <a:pt x="38" y="80"/>
                    <a:pt x="40" y="80"/>
                  </a:cubicBezTo>
                  <a:cubicBezTo>
                    <a:pt x="41" y="80"/>
                    <a:pt x="41" y="80"/>
                    <a:pt x="41" y="80"/>
                  </a:cubicBezTo>
                  <a:cubicBezTo>
                    <a:pt x="43" y="80"/>
                    <a:pt x="45" y="82"/>
                    <a:pt x="45" y="84"/>
                  </a:cubicBezTo>
                  <a:cubicBezTo>
                    <a:pt x="45" y="86"/>
                    <a:pt x="43" y="88"/>
                    <a:pt x="41" y="88"/>
                  </a:cubicBezTo>
                  <a:close/>
                  <a:moveTo>
                    <a:pt x="162" y="88"/>
                  </a:moveTo>
                  <a:cubicBezTo>
                    <a:pt x="96" y="88"/>
                    <a:pt x="96" y="88"/>
                    <a:pt x="96" y="88"/>
                  </a:cubicBezTo>
                  <a:cubicBezTo>
                    <a:pt x="94" y="88"/>
                    <a:pt x="92" y="86"/>
                    <a:pt x="92" y="84"/>
                  </a:cubicBezTo>
                  <a:cubicBezTo>
                    <a:pt x="92" y="82"/>
                    <a:pt x="94" y="80"/>
                    <a:pt x="96" y="80"/>
                  </a:cubicBezTo>
                  <a:cubicBezTo>
                    <a:pt x="162" y="80"/>
                    <a:pt x="162" y="80"/>
                    <a:pt x="162" y="80"/>
                  </a:cubicBezTo>
                  <a:cubicBezTo>
                    <a:pt x="165" y="80"/>
                    <a:pt x="166" y="82"/>
                    <a:pt x="166" y="84"/>
                  </a:cubicBezTo>
                  <a:cubicBezTo>
                    <a:pt x="166" y="86"/>
                    <a:pt x="165" y="88"/>
                    <a:pt x="162" y="88"/>
                  </a:cubicBezTo>
                  <a:close/>
                  <a:moveTo>
                    <a:pt x="172" y="0"/>
                  </a:moveTo>
                  <a:cubicBezTo>
                    <a:pt x="27" y="0"/>
                    <a:pt x="27" y="0"/>
                    <a:pt x="27" y="0"/>
                  </a:cubicBezTo>
                  <a:cubicBezTo>
                    <a:pt x="12" y="0"/>
                    <a:pt x="0" y="12"/>
                    <a:pt x="0" y="27"/>
                  </a:cubicBezTo>
                  <a:cubicBezTo>
                    <a:pt x="0" y="228"/>
                    <a:pt x="0" y="228"/>
                    <a:pt x="0" y="228"/>
                  </a:cubicBezTo>
                  <a:cubicBezTo>
                    <a:pt x="0" y="240"/>
                    <a:pt x="7" y="249"/>
                    <a:pt x="18" y="253"/>
                  </a:cubicBezTo>
                  <a:cubicBezTo>
                    <a:pt x="22" y="262"/>
                    <a:pt x="22" y="262"/>
                    <a:pt x="22" y="262"/>
                  </a:cubicBezTo>
                  <a:cubicBezTo>
                    <a:pt x="59" y="262"/>
                    <a:pt x="59" y="262"/>
                    <a:pt x="59" y="262"/>
                  </a:cubicBezTo>
                  <a:cubicBezTo>
                    <a:pt x="63" y="255"/>
                    <a:pt x="63" y="255"/>
                    <a:pt x="63" y="255"/>
                  </a:cubicBezTo>
                  <a:cubicBezTo>
                    <a:pt x="137" y="255"/>
                    <a:pt x="137" y="255"/>
                    <a:pt x="137" y="255"/>
                  </a:cubicBezTo>
                  <a:cubicBezTo>
                    <a:pt x="140" y="262"/>
                    <a:pt x="140" y="262"/>
                    <a:pt x="140" y="262"/>
                  </a:cubicBezTo>
                  <a:cubicBezTo>
                    <a:pt x="177" y="262"/>
                    <a:pt x="177" y="262"/>
                    <a:pt x="177" y="262"/>
                  </a:cubicBezTo>
                  <a:cubicBezTo>
                    <a:pt x="182" y="253"/>
                    <a:pt x="182" y="253"/>
                    <a:pt x="182" y="253"/>
                  </a:cubicBezTo>
                  <a:cubicBezTo>
                    <a:pt x="192" y="249"/>
                    <a:pt x="199" y="240"/>
                    <a:pt x="199" y="228"/>
                  </a:cubicBezTo>
                  <a:cubicBezTo>
                    <a:pt x="199" y="27"/>
                    <a:pt x="199" y="27"/>
                    <a:pt x="199" y="27"/>
                  </a:cubicBezTo>
                  <a:cubicBezTo>
                    <a:pt x="199" y="12"/>
                    <a:pt x="187" y="0"/>
                    <a:pt x="172" y="0"/>
                  </a:cubicBezTo>
                  <a:close/>
                  <a:moveTo>
                    <a:pt x="193" y="228"/>
                  </a:moveTo>
                  <a:cubicBezTo>
                    <a:pt x="193" y="240"/>
                    <a:pt x="184" y="249"/>
                    <a:pt x="172" y="249"/>
                  </a:cubicBezTo>
                  <a:cubicBezTo>
                    <a:pt x="27" y="249"/>
                    <a:pt x="27" y="249"/>
                    <a:pt x="27" y="249"/>
                  </a:cubicBezTo>
                  <a:cubicBezTo>
                    <a:pt x="16" y="249"/>
                    <a:pt x="6" y="240"/>
                    <a:pt x="6" y="228"/>
                  </a:cubicBezTo>
                  <a:cubicBezTo>
                    <a:pt x="6" y="27"/>
                    <a:pt x="6" y="27"/>
                    <a:pt x="6" y="27"/>
                  </a:cubicBezTo>
                  <a:cubicBezTo>
                    <a:pt x="6" y="15"/>
                    <a:pt x="16" y="6"/>
                    <a:pt x="27" y="6"/>
                  </a:cubicBezTo>
                  <a:cubicBezTo>
                    <a:pt x="172" y="6"/>
                    <a:pt x="172" y="6"/>
                    <a:pt x="172" y="6"/>
                  </a:cubicBezTo>
                  <a:cubicBezTo>
                    <a:pt x="184" y="6"/>
                    <a:pt x="193" y="15"/>
                    <a:pt x="193" y="27"/>
                  </a:cubicBezTo>
                  <a:lnTo>
                    <a:pt x="193" y="228"/>
                  </a:lnTo>
                  <a:close/>
                  <a:moveTo>
                    <a:pt x="171" y="20"/>
                  </a:moveTo>
                  <a:cubicBezTo>
                    <a:pt x="28" y="20"/>
                    <a:pt x="28" y="20"/>
                    <a:pt x="28" y="20"/>
                  </a:cubicBezTo>
                  <a:cubicBezTo>
                    <a:pt x="22" y="20"/>
                    <a:pt x="16" y="26"/>
                    <a:pt x="16" y="32"/>
                  </a:cubicBezTo>
                  <a:cubicBezTo>
                    <a:pt x="16" y="46"/>
                    <a:pt x="16" y="46"/>
                    <a:pt x="16" y="46"/>
                  </a:cubicBezTo>
                  <a:cubicBezTo>
                    <a:pt x="16" y="53"/>
                    <a:pt x="22" y="58"/>
                    <a:pt x="28" y="58"/>
                  </a:cubicBezTo>
                  <a:cubicBezTo>
                    <a:pt x="171" y="58"/>
                    <a:pt x="171" y="58"/>
                    <a:pt x="171" y="58"/>
                  </a:cubicBezTo>
                  <a:cubicBezTo>
                    <a:pt x="178" y="58"/>
                    <a:pt x="183" y="53"/>
                    <a:pt x="183" y="46"/>
                  </a:cubicBezTo>
                  <a:cubicBezTo>
                    <a:pt x="183" y="32"/>
                    <a:pt x="183" y="32"/>
                    <a:pt x="183" y="32"/>
                  </a:cubicBezTo>
                  <a:cubicBezTo>
                    <a:pt x="183" y="26"/>
                    <a:pt x="178" y="20"/>
                    <a:pt x="171" y="20"/>
                  </a:cubicBezTo>
                  <a:close/>
                  <a:moveTo>
                    <a:pt x="41" y="43"/>
                  </a:moveTo>
                  <a:cubicBezTo>
                    <a:pt x="40" y="43"/>
                    <a:pt x="40" y="43"/>
                    <a:pt x="40" y="43"/>
                  </a:cubicBezTo>
                  <a:cubicBezTo>
                    <a:pt x="38" y="43"/>
                    <a:pt x="36" y="41"/>
                    <a:pt x="36" y="39"/>
                  </a:cubicBezTo>
                  <a:cubicBezTo>
                    <a:pt x="36" y="37"/>
                    <a:pt x="38" y="35"/>
                    <a:pt x="40" y="35"/>
                  </a:cubicBezTo>
                  <a:cubicBezTo>
                    <a:pt x="41" y="35"/>
                    <a:pt x="41" y="35"/>
                    <a:pt x="41" y="35"/>
                  </a:cubicBezTo>
                  <a:cubicBezTo>
                    <a:pt x="43" y="35"/>
                    <a:pt x="45" y="37"/>
                    <a:pt x="45" y="39"/>
                  </a:cubicBezTo>
                  <a:cubicBezTo>
                    <a:pt x="45" y="41"/>
                    <a:pt x="43" y="43"/>
                    <a:pt x="41" y="43"/>
                  </a:cubicBezTo>
                  <a:close/>
                  <a:moveTo>
                    <a:pt x="162" y="43"/>
                  </a:moveTo>
                  <a:cubicBezTo>
                    <a:pt x="96" y="43"/>
                    <a:pt x="96" y="43"/>
                    <a:pt x="96" y="43"/>
                  </a:cubicBezTo>
                  <a:cubicBezTo>
                    <a:pt x="94" y="43"/>
                    <a:pt x="92" y="41"/>
                    <a:pt x="92" y="39"/>
                  </a:cubicBezTo>
                  <a:cubicBezTo>
                    <a:pt x="92" y="37"/>
                    <a:pt x="94" y="35"/>
                    <a:pt x="96" y="35"/>
                  </a:cubicBezTo>
                  <a:cubicBezTo>
                    <a:pt x="162" y="35"/>
                    <a:pt x="162" y="35"/>
                    <a:pt x="162" y="35"/>
                  </a:cubicBezTo>
                  <a:cubicBezTo>
                    <a:pt x="165" y="35"/>
                    <a:pt x="166" y="37"/>
                    <a:pt x="166" y="39"/>
                  </a:cubicBezTo>
                  <a:cubicBezTo>
                    <a:pt x="166" y="41"/>
                    <a:pt x="165" y="43"/>
                    <a:pt x="162" y="43"/>
                  </a:cubicBezTo>
                  <a:close/>
                  <a:moveTo>
                    <a:pt x="171" y="110"/>
                  </a:moveTo>
                  <a:cubicBezTo>
                    <a:pt x="28" y="110"/>
                    <a:pt x="28" y="110"/>
                    <a:pt x="28" y="110"/>
                  </a:cubicBezTo>
                  <a:cubicBezTo>
                    <a:pt x="22" y="110"/>
                    <a:pt x="16" y="116"/>
                    <a:pt x="16" y="122"/>
                  </a:cubicBezTo>
                  <a:cubicBezTo>
                    <a:pt x="16" y="136"/>
                    <a:pt x="16" y="136"/>
                    <a:pt x="16" y="136"/>
                  </a:cubicBezTo>
                  <a:cubicBezTo>
                    <a:pt x="16" y="143"/>
                    <a:pt x="22" y="148"/>
                    <a:pt x="28" y="148"/>
                  </a:cubicBezTo>
                  <a:cubicBezTo>
                    <a:pt x="171" y="148"/>
                    <a:pt x="171" y="148"/>
                    <a:pt x="171" y="148"/>
                  </a:cubicBezTo>
                  <a:cubicBezTo>
                    <a:pt x="178" y="148"/>
                    <a:pt x="183" y="143"/>
                    <a:pt x="183" y="136"/>
                  </a:cubicBezTo>
                  <a:cubicBezTo>
                    <a:pt x="183" y="122"/>
                    <a:pt x="183" y="122"/>
                    <a:pt x="183" y="122"/>
                  </a:cubicBezTo>
                  <a:cubicBezTo>
                    <a:pt x="183" y="116"/>
                    <a:pt x="178" y="110"/>
                    <a:pt x="171" y="110"/>
                  </a:cubicBezTo>
                  <a:close/>
                  <a:moveTo>
                    <a:pt x="41" y="133"/>
                  </a:moveTo>
                  <a:cubicBezTo>
                    <a:pt x="40" y="133"/>
                    <a:pt x="40" y="133"/>
                    <a:pt x="40" y="133"/>
                  </a:cubicBezTo>
                  <a:cubicBezTo>
                    <a:pt x="38" y="133"/>
                    <a:pt x="36" y="131"/>
                    <a:pt x="36" y="129"/>
                  </a:cubicBezTo>
                  <a:cubicBezTo>
                    <a:pt x="36" y="127"/>
                    <a:pt x="38" y="125"/>
                    <a:pt x="40" y="125"/>
                  </a:cubicBezTo>
                  <a:cubicBezTo>
                    <a:pt x="41" y="125"/>
                    <a:pt x="41" y="125"/>
                    <a:pt x="41" y="125"/>
                  </a:cubicBezTo>
                  <a:cubicBezTo>
                    <a:pt x="43" y="125"/>
                    <a:pt x="45" y="127"/>
                    <a:pt x="45" y="129"/>
                  </a:cubicBezTo>
                  <a:cubicBezTo>
                    <a:pt x="45" y="131"/>
                    <a:pt x="43" y="133"/>
                    <a:pt x="41" y="133"/>
                  </a:cubicBezTo>
                  <a:close/>
                  <a:moveTo>
                    <a:pt x="162" y="133"/>
                  </a:moveTo>
                  <a:cubicBezTo>
                    <a:pt x="96" y="133"/>
                    <a:pt x="96" y="133"/>
                    <a:pt x="96" y="133"/>
                  </a:cubicBezTo>
                  <a:cubicBezTo>
                    <a:pt x="94" y="133"/>
                    <a:pt x="92" y="131"/>
                    <a:pt x="92" y="129"/>
                  </a:cubicBezTo>
                  <a:cubicBezTo>
                    <a:pt x="92" y="127"/>
                    <a:pt x="94" y="125"/>
                    <a:pt x="96" y="125"/>
                  </a:cubicBezTo>
                  <a:cubicBezTo>
                    <a:pt x="162" y="125"/>
                    <a:pt x="162" y="125"/>
                    <a:pt x="162" y="125"/>
                  </a:cubicBezTo>
                  <a:cubicBezTo>
                    <a:pt x="165" y="125"/>
                    <a:pt x="166" y="127"/>
                    <a:pt x="166" y="129"/>
                  </a:cubicBezTo>
                  <a:cubicBezTo>
                    <a:pt x="166" y="131"/>
                    <a:pt x="165" y="133"/>
                    <a:pt x="162" y="133"/>
                  </a:cubicBezTo>
                  <a:close/>
                  <a:moveTo>
                    <a:pt x="171" y="155"/>
                  </a:moveTo>
                  <a:cubicBezTo>
                    <a:pt x="28" y="155"/>
                    <a:pt x="28" y="155"/>
                    <a:pt x="28" y="155"/>
                  </a:cubicBezTo>
                  <a:cubicBezTo>
                    <a:pt x="22" y="155"/>
                    <a:pt x="16" y="161"/>
                    <a:pt x="16" y="167"/>
                  </a:cubicBezTo>
                  <a:cubicBezTo>
                    <a:pt x="16" y="181"/>
                    <a:pt x="16" y="181"/>
                    <a:pt x="16" y="181"/>
                  </a:cubicBezTo>
                  <a:cubicBezTo>
                    <a:pt x="16" y="188"/>
                    <a:pt x="22" y="193"/>
                    <a:pt x="28" y="193"/>
                  </a:cubicBezTo>
                  <a:cubicBezTo>
                    <a:pt x="171" y="193"/>
                    <a:pt x="171" y="193"/>
                    <a:pt x="171" y="193"/>
                  </a:cubicBezTo>
                  <a:cubicBezTo>
                    <a:pt x="178" y="193"/>
                    <a:pt x="183" y="188"/>
                    <a:pt x="183" y="181"/>
                  </a:cubicBezTo>
                  <a:cubicBezTo>
                    <a:pt x="183" y="167"/>
                    <a:pt x="183" y="167"/>
                    <a:pt x="183" y="167"/>
                  </a:cubicBezTo>
                  <a:cubicBezTo>
                    <a:pt x="183" y="161"/>
                    <a:pt x="178" y="155"/>
                    <a:pt x="171" y="155"/>
                  </a:cubicBezTo>
                  <a:close/>
                  <a:moveTo>
                    <a:pt x="41" y="178"/>
                  </a:moveTo>
                  <a:cubicBezTo>
                    <a:pt x="40" y="178"/>
                    <a:pt x="40" y="178"/>
                    <a:pt x="40" y="178"/>
                  </a:cubicBezTo>
                  <a:cubicBezTo>
                    <a:pt x="38" y="178"/>
                    <a:pt x="36" y="176"/>
                    <a:pt x="36" y="174"/>
                  </a:cubicBezTo>
                  <a:cubicBezTo>
                    <a:pt x="36" y="172"/>
                    <a:pt x="38" y="170"/>
                    <a:pt x="40" y="170"/>
                  </a:cubicBezTo>
                  <a:cubicBezTo>
                    <a:pt x="41" y="170"/>
                    <a:pt x="41" y="170"/>
                    <a:pt x="41" y="170"/>
                  </a:cubicBezTo>
                  <a:cubicBezTo>
                    <a:pt x="43" y="170"/>
                    <a:pt x="45" y="172"/>
                    <a:pt x="45" y="174"/>
                  </a:cubicBezTo>
                  <a:cubicBezTo>
                    <a:pt x="45" y="176"/>
                    <a:pt x="43" y="178"/>
                    <a:pt x="41" y="178"/>
                  </a:cubicBezTo>
                  <a:close/>
                  <a:moveTo>
                    <a:pt x="162" y="178"/>
                  </a:moveTo>
                  <a:cubicBezTo>
                    <a:pt x="96" y="178"/>
                    <a:pt x="96" y="178"/>
                    <a:pt x="96" y="178"/>
                  </a:cubicBezTo>
                  <a:cubicBezTo>
                    <a:pt x="94" y="178"/>
                    <a:pt x="92" y="176"/>
                    <a:pt x="92" y="174"/>
                  </a:cubicBezTo>
                  <a:cubicBezTo>
                    <a:pt x="92" y="172"/>
                    <a:pt x="94" y="170"/>
                    <a:pt x="96" y="170"/>
                  </a:cubicBezTo>
                  <a:cubicBezTo>
                    <a:pt x="162" y="170"/>
                    <a:pt x="162" y="170"/>
                    <a:pt x="162" y="170"/>
                  </a:cubicBezTo>
                  <a:cubicBezTo>
                    <a:pt x="165" y="170"/>
                    <a:pt x="166" y="172"/>
                    <a:pt x="166" y="174"/>
                  </a:cubicBezTo>
                  <a:cubicBezTo>
                    <a:pt x="166" y="176"/>
                    <a:pt x="165" y="178"/>
                    <a:pt x="162" y="178"/>
                  </a:cubicBezTo>
                  <a:close/>
                </a:path>
              </a:pathLst>
            </a:custGeom>
            <a:solidFill>
              <a:schemeClr val="bg1"/>
            </a:solidFill>
            <a:ln>
              <a:noFill/>
            </a:ln>
          </p:spPr>
          <p:txBody>
            <a:bodyPr vert="horz" wrap="square" lIns="121899" tIns="60949" rIns="121899" bIns="60949" numCol="1" anchor="t" anchorCtr="0" compatLnSpc="1">
              <a:prstTxWarp prst="textNoShape">
                <a:avLst/>
              </a:prstTxWarp>
            </a:bodyPr>
            <a:lstStyle/>
            <a:p>
              <a:endParaRPr lang="en-US"/>
            </a:p>
          </p:txBody>
        </p:sp>
        <p:sp>
          <p:nvSpPr>
            <p:cNvPr id="24" name="Freeform 128"/>
            <p:cNvSpPr>
              <a:spLocks noChangeAspect="1"/>
            </p:cNvSpPr>
            <p:nvPr/>
          </p:nvSpPr>
          <p:spPr bwMode="black">
            <a:xfrm>
              <a:off x="7097892" y="3386591"/>
              <a:ext cx="652994" cy="360723"/>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 name="Trapezoid 1"/>
            <p:cNvSpPr/>
            <p:nvPr/>
          </p:nvSpPr>
          <p:spPr bwMode="auto">
            <a:xfrm rot="8419041">
              <a:off x="6915480" y="2911222"/>
              <a:ext cx="549101" cy="678034"/>
            </a:xfrm>
            <a:custGeom>
              <a:avLst/>
              <a:gdLst>
                <a:gd name="connsiteX0" fmla="*/ 0 w 575519"/>
                <a:gd name="connsiteY0" fmla="*/ 638732 h 638732"/>
                <a:gd name="connsiteX1" fmla="*/ 143880 w 575519"/>
                <a:gd name="connsiteY1" fmla="*/ 0 h 638732"/>
                <a:gd name="connsiteX2" fmla="*/ 431639 w 575519"/>
                <a:gd name="connsiteY2" fmla="*/ 0 h 638732"/>
                <a:gd name="connsiteX3" fmla="*/ 575519 w 575519"/>
                <a:gd name="connsiteY3" fmla="*/ 638732 h 638732"/>
                <a:gd name="connsiteX4" fmla="*/ 0 w 575519"/>
                <a:gd name="connsiteY4" fmla="*/ 638732 h 638732"/>
                <a:gd name="connsiteX0" fmla="*/ 0 w 575519"/>
                <a:gd name="connsiteY0" fmla="*/ 638732 h 638732"/>
                <a:gd name="connsiteX1" fmla="*/ 143880 w 575519"/>
                <a:gd name="connsiteY1" fmla="*/ 0 h 638732"/>
                <a:gd name="connsiteX2" fmla="*/ 431639 w 575519"/>
                <a:gd name="connsiteY2" fmla="*/ 0 h 638732"/>
                <a:gd name="connsiteX3" fmla="*/ 575519 w 575519"/>
                <a:gd name="connsiteY3" fmla="*/ 638732 h 638732"/>
                <a:gd name="connsiteX4" fmla="*/ 293050 w 575519"/>
                <a:gd name="connsiteY4" fmla="*/ 636375 h 638732"/>
                <a:gd name="connsiteX5" fmla="*/ 0 w 575519"/>
                <a:gd name="connsiteY5" fmla="*/ 638732 h 638732"/>
                <a:gd name="connsiteX0" fmla="*/ 0 w 575519"/>
                <a:gd name="connsiteY0" fmla="*/ 638732 h 638732"/>
                <a:gd name="connsiteX1" fmla="*/ 143880 w 575519"/>
                <a:gd name="connsiteY1" fmla="*/ 0 h 638732"/>
                <a:gd name="connsiteX2" fmla="*/ 431639 w 575519"/>
                <a:gd name="connsiteY2" fmla="*/ 0 h 638732"/>
                <a:gd name="connsiteX3" fmla="*/ 575519 w 575519"/>
                <a:gd name="connsiteY3" fmla="*/ 638732 h 638732"/>
                <a:gd name="connsiteX4" fmla="*/ 251543 w 575519"/>
                <a:gd name="connsiteY4" fmla="*/ 389765 h 638732"/>
                <a:gd name="connsiteX5" fmla="*/ 0 w 575519"/>
                <a:gd name="connsiteY5" fmla="*/ 638732 h 638732"/>
                <a:gd name="connsiteX0" fmla="*/ 0 w 574179"/>
                <a:gd name="connsiteY0" fmla="*/ 678034 h 678034"/>
                <a:gd name="connsiteX1" fmla="*/ 142540 w 574179"/>
                <a:gd name="connsiteY1" fmla="*/ 0 h 678034"/>
                <a:gd name="connsiteX2" fmla="*/ 430299 w 574179"/>
                <a:gd name="connsiteY2" fmla="*/ 0 h 678034"/>
                <a:gd name="connsiteX3" fmla="*/ 574179 w 574179"/>
                <a:gd name="connsiteY3" fmla="*/ 638732 h 678034"/>
                <a:gd name="connsiteX4" fmla="*/ 250203 w 574179"/>
                <a:gd name="connsiteY4" fmla="*/ 389765 h 678034"/>
                <a:gd name="connsiteX5" fmla="*/ 0 w 574179"/>
                <a:gd name="connsiteY5" fmla="*/ 678034 h 678034"/>
                <a:gd name="connsiteX0" fmla="*/ 0 w 549101"/>
                <a:gd name="connsiteY0" fmla="*/ 678034 h 678034"/>
                <a:gd name="connsiteX1" fmla="*/ 142540 w 549101"/>
                <a:gd name="connsiteY1" fmla="*/ 0 h 678034"/>
                <a:gd name="connsiteX2" fmla="*/ 430299 w 549101"/>
                <a:gd name="connsiteY2" fmla="*/ 0 h 678034"/>
                <a:gd name="connsiteX3" fmla="*/ 549101 w 549101"/>
                <a:gd name="connsiteY3" fmla="*/ 643388 h 678034"/>
                <a:gd name="connsiteX4" fmla="*/ 250203 w 549101"/>
                <a:gd name="connsiteY4" fmla="*/ 389765 h 678034"/>
                <a:gd name="connsiteX5" fmla="*/ 0 w 549101"/>
                <a:gd name="connsiteY5" fmla="*/ 678034 h 678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9101" h="678034">
                  <a:moveTo>
                    <a:pt x="0" y="678034"/>
                  </a:moveTo>
                  <a:lnTo>
                    <a:pt x="142540" y="0"/>
                  </a:lnTo>
                  <a:lnTo>
                    <a:pt x="430299" y="0"/>
                  </a:lnTo>
                  <a:lnTo>
                    <a:pt x="549101" y="643388"/>
                  </a:lnTo>
                  <a:lnTo>
                    <a:pt x="250203" y="389765"/>
                  </a:lnTo>
                  <a:lnTo>
                    <a:pt x="0" y="678034"/>
                  </a:lnTo>
                  <a:close/>
                </a:path>
              </a:pathLst>
            </a:custGeom>
            <a:gradFill>
              <a:gsLst>
                <a:gs pos="0">
                  <a:schemeClr val="bg1"/>
                </a:gs>
                <a:gs pos="100000">
                  <a:schemeClr val="bg1">
                    <a:alpha val="0"/>
                  </a:schemeClr>
                </a:gs>
              </a:gsLst>
              <a:lin ang="162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36" name="Rectangle 35"/>
          <p:cNvSpPr/>
          <p:nvPr/>
        </p:nvSpPr>
        <p:spPr>
          <a:xfrm>
            <a:off x="8480487" y="4241666"/>
            <a:ext cx="733492" cy="372387"/>
          </a:xfrm>
          <a:prstGeom prst="rect">
            <a:avLst/>
          </a:prstGeom>
        </p:spPr>
        <p:txBody>
          <a:bodyPr wrap="none" lIns="121899" tIns="60949" rIns="121899" bIns="60949">
            <a:spAutoFit/>
          </a:bodyPr>
          <a:lstStyle/>
          <a:p>
            <a:pPr defTabSz="914209">
              <a:lnSpc>
                <a:spcPct val="90000"/>
              </a:lnSpc>
              <a:buSzPct val="90000"/>
              <a:defRPr/>
            </a:pPr>
            <a:r>
              <a:rPr lang="en-US" kern="0" dirty="0">
                <a:gradFill>
                  <a:gsLst>
                    <a:gs pos="85000">
                      <a:srgbClr val="FFFFFF"/>
                    </a:gs>
                    <a:gs pos="0">
                      <a:srgbClr val="FFFFFF"/>
                    </a:gs>
                  </a:gsLst>
                  <a:lin ang="5400000" scaled="0"/>
                </a:gradFill>
              </a:rPr>
              <a:t>PaaS</a:t>
            </a:r>
          </a:p>
        </p:txBody>
      </p:sp>
      <p:grpSp>
        <p:nvGrpSpPr>
          <p:cNvPr id="6" name="Group 5"/>
          <p:cNvGrpSpPr/>
          <p:nvPr/>
        </p:nvGrpSpPr>
        <p:grpSpPr>
          <a:xfrm>
            <a:off x="8333090" y="2557292"/>
            <a:ext cx="1028286" cy="1211925"/>
            <a:chOff x="8237852" y="2535042"/>
            <a:chExt cx="1028286" cy="1211925"/>
          </a:xfrm>
        </p:grpSpPr>
        <p:pic>
          <p:nvPicPr>
            <p:cNvPr id="72" name="Picture 2" descr="\\MAGNUM\Projects\Microsoft\Cloud Power FY12\Design\Icons\PNGs\Web.png"/>
            <p:cNvPicPr>
              <a:picLocks noChangeAspect="1" noChangeArrowheads="1"/>
            </p:cNvPicPr>
            <p:nvPr/>
          </p:nvPicPr>
          <p:blipFill rotWithShape="1">
            <a:blip r:embed="rId3" cstate="print">
              <a:lum bright="100000"/>
            </a:blip>
            <a:srcRect t="1" b="-1316"/>
            <a:stretch/>
          </p:blipFill>
          <p:spPr bwMode="auto">
            <a:xfrm>
              <a:off x="8237852" y="2535042"/>
              <a:ext cx="676969" cy="685872"/>
            </a:xfrm>
            <a:prstGeom prst="rect">
              <a:avLst/>
            </a:prstGeom>
            <a:noFill/>
          </p:spPr>
        </p:pic>
        <p:sp>
          <p:nvSpPr>
            <p:cNvPr id="30" name="Freeform 128"/>
            <p:cNvSpPr>
              <a:spLocks noChangeAspect="1"/>
            </p:cNvSpPr>
            <p:nvPr/>
          </p:nvSpPr>
          <p:spPr bwMode="black">
            <a:xfrm>
              <a:off x="8613144" y="3386244"/>
              <a:ext cx="652994" cy="360723"/>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32" name="Trapezoid 1"/>
            <p:cNvSpPr/>
            <p:nvPr/>
          </p:nvSpPr>
          <p:spPr bwMode="auto">
            <a:xfrm rot="9184644">
              <a:off x="8512224" y="2917660"/>
              <a:ext cx="575091" cy="661425"/>
            </a:xfrm>
            <a:custGeom>
              <a:avLst/>
              <a:gdLst>
                <a:gd name="connsiteX0" fmla="*/ 0 w 575519"/>
                <a:gd name="connsiteY0" fmla="*/ 638732 h 638732"/>
                <a:gd name="connsiteX1" fmla="*/ 143880 w 575519"/>
                <a:gd name="connsiteY1" fmla="*/ 0 h 638732"/>
                <a:gd name="connsiteX2" fmla="*/ 431639 w 575519"/>
                <a:gd name="connsiteY2" fmla="*/ 0 h 638732"/>
                <a:gd name="connsiteX3" fmla="*/ 575519 w 575519"/>
                <a:gd name="connsiteY3" fmla="*/ 638732 h 638732"/>
                <a:gd name="connsiteX4" fmla="*/ 0 w 575519"/>
                <a:gd name="connsiteY4" fmla="*/ 638732 h 638732"/>
                <a:gd name="connsiteX0" fmla="*/ 0 w 575519"/>
                <a:gd name="connsiteY0" fmla="*/ 638732 h 638732"/>
                <a:gd name="connsiteX1" fmla="*/ 143880 w 575519"/>
                <a:gd name="connsiteY1" fmla="*/ 0 h 638732"/>
                <a:gd name="connsiteX2" fmla="*/ 431639 w 575519"/>
                <a:gd name="connsiteY2" fmla="*/ 0 h 638732"/>
                <a:gd name="connsiteX3" fmla="*/ 575519 w 575519"/>
                <a:gd name="connsiteY3" fmla="*/ 638732 h 638732"/>
                <a:gd name="connsiteX4" fmla="*/ 293050 w 575519"/>
                <a:gd name="connsiteY4" fmla="*/ 636375 h 638732"/>
                <a:gd name="connsiteX5" fmla="*/ 0 w 575519"/>
                <a:gd name="connsiteY5" fmla="*/ 638732 h 638732"/>
                <a:gd name="connsiteX0" fmla="*/ 0 w 575519"/>
                <a:gd name="connsiteY0" fmla="*/ 638732 h 638732"/>
                <a:gd name="connsiteX1" fmla="*/ 143880 w 575519"/>
                <a:gd name="connsiteY1" fmla="*/ 0 h 638732"/>
                <a:gd name="connsiteX2" fmla="*/ 431639 w 575519"/>
                <a:gd name="connsiteY2" fmla="*/ 0 h 638732"/>
                <a:gd name="connsiteX3" fmla="*/ 575519 w 575519"/>
                <a:gd name="connsiteY3" fmla="*/ 638732 h 638732"/>
                <a:gd name="connsiteX4" fmla="*/ 251543 w 575519"/>
                <a:gd name="connsiteY4" fmla="*/ 389765 h 638732"/>
                <a:gd name="connsiteX5" fmla="*/ 0 w 575519"/>
                <a:gd name="connsiteY5" fmla="*/ 638732 h 638732"/>
                <a:gd name="connsiteX0" fmla="*/ 0 w 574179"/>
                <a:gd name="connsiteY0" fmla="*/ 678034 h 678034"/>
                <a:gd name="connsiteX1" fmla="*/ 142540 w 574179"/>
                <a:gd name="connsiteY1" fmla="*/ 0 h 678034"/>
                <a:gd name="connsiteX2" fmla="*/ 430299 w 574179"/>
                <a:gd name="connsiteY2" fmla="*/ 0 h 678034"/>
                <a:gd name="connsiteX3" fmla="*/ 574179 w 574179"/>
                <a:gd name="connsiteY3" fmla="*/ 638732 h 678034"/>
                <a:gd name="connsiteX4" fmla="*/ 250203 w 574179"/>
                <a:gd name="connsiteY4" fmla="*/ 389765 h 678034"/>
                <a:gd name="connsiteX5" fmla="*/ 0 w 574179"/>
                <a:gd name="connsiteY5" fmla="*/ 678034 h 678034"/>
                <a:gd name="connsiteX0" fmla="*/ 0 w 549101"/>
                <a:gd name="connsiteY0" fmla="*/ 678034 h 678034"/>
                <a:gd name="connsiteX1" fmla="*/ 142540 w 549101"/>
                <a:gd name="connsiteY1" fmla="*/ 0 h 678034"/>
                <a:gd name="connsiteX2" fmla="*/ 430299 w 549101"/>
                <a:gd name="connsiteY2" fmla="*/ 0 h 678034"/>
                <a:gd name="connsiteX3" fmla="*/ 549101 w 549101"/>
                <a:gd name="connsiteY3" fmla="*/ 643388 h 678034"/>
                <a:gd name="connsiteX4" fmla="*/ 250203 w 549101"/>
                <a:gd name="connsiteY4" fmla="*/ 389765 h 678034"/>
                <a:gd name="connsiteX5" fmla="*/ 0 w 549101"/>
                <a:gd name="connsiteY5" fmla="*/ 678034 h 678034"/>
                <a:gd name="connsiteX0" fmla="*/ 0 w 581807"/>
                <a:gd name="connsiteY0" fmla="*/ 661425 h 661425"/>
                <a:gd name="connsiteX1" fmla="*/ 175246 w 581807"/>
                <a:gd name="connsiteY1" fmla="*/ 0 h 661425"/>
                <a:gd name="connsiteX2" fmla="*/ 463005 w 581807"/>
                <a:gd name="connsiteY2" fmla="*/ 0 h 661425"/>
                <a:gd name="connsiteX3" fmla="*/ 581807 w 581807"/>
                <a:gd name="connsiteY3" fmla="*/ 643388 h 661425"/>
                <a:gd name="connsiteX4" fmla="*/ 282909 w 581807"/>
                <a:gd name="connsiteY4" fmla="*/ 389765 h 661425"/>
                <a:gd name="connsiteX5" fmla="*/ 0 w 581807"/>
                <a:gd name="connsiteY5" fmla="*/ 661425 h 661425"/>
                <a:gd name="connsiteX0" fmla="*/ 0 w 581807"/>
                <a:gd name="connsiteY0" fmla="*/ 661425 h 661425"/>
                <a:gd name="connsiteX1" fmla="*/ 175246 w 581807"/>
                <a:gd name="connsiteY1" fmla="*/ 0 h 661425"/>
                <a:gd name="connsiteX2" fmla="*/ 463005 w 581807"/>
                <a:gd name="connsiteY2" fmla="*/ 0 h 661425"/>
                <a:gd name="connsiteX3" fmla="*/ 581807 w 581807"/>
                <a:gd name="connsiteY3" fmla="*/ 643388 h 661425"/>
                <a:gd name="connsiteX4" fmla="*/ 151795 w 581807"/>
                <a:gd name="connsiteY4" fmla="*/ 370198 h 661425"/>
                <a:gd name="connsiteX5" fmla="*/ 0 w 581807"/>
                <a:gd name="connsiteY5" fmla="*/ 661425 h 661425"/>
                <a:gd name="connsiteX0" fmla="*/ 0 w 575091"/>
                <a:gd name="connsiteY0" fmla="*/ 661425 h 661425"/>
                <a:gd name="connsiteX1" fmla="*/ 175246 w 575091"/>
                <a:gd name="connsiteY1" fmla="*/ 0 h 661425"/>
                <a:gd name="connsiteX2" fmla="*/ 463005 w 575091"/>
                <a:gd name="connsiteY2" fmla="*/ 0 h 661425"/>
                <a:gd name="connsiteX3" fmla="*/ 575091 w 575091"/>
                <a:gd name="connsiteY3" fmla="*/ 592961 h 661425"/>
                <a:gd name="connsiteX4" fmla="*/ 151795 w 575091"/>
                <a:gd name="connsiteY4" fmla="*/ 370198 h 661425"/>
                <a:gd name="connsiteX5" fmla="*/ 0 w 575091"/>
                <a:gd name="connsiteY5" fmla="*/ 661425 h 661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5091" h="661425">
                  <a:moveTo>
                    <a:pt x="0" y="661425"/>
                  </a:moveTo>
                  <a:lnTo>
                    <a:pt x="175246" y="0"/>
                  </a:lnTo>
                  <a:lnTo>
                    <a:pt x="463005" y="0"/>
                  </a:lnTo>
                  <a:lnTo>
                    <a:pt x="575091" y="592961"/>
                  </a:lnTo>
                  <a:lnTo>
                    <a:pt x="151795" y="370198"/>
                  </a:lnTo>
                  <a:lnTo>
                    <a:pt x="0" y="661425"/>
                  </a:lnTo>
                  <a:close/>
                </a:path>
              </a:pathLst>
            </a:custGeom>
            <a:gradFill>
              <a:gsLst>
                <a:gs pos="0">
                  <a:schemeClr val="bg1"/>
                </a:gs>
                <a:gs pos="100000">
                  <a:schemeClr val="bg1">
                    <a:alpha val="0"/>
                  </a:schemeClr>
                </a:gs>
              </a:gsLst>
              <a:lin ang="162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3" name="Rectangle 2"/>
          <p:cNvSpPr/>
          <p:nvPr/>
        </p:nvSpPr>
        <p:spPr>
          <a:xfrm>
            <a:off x="1061884" y="4687314"/>
            <a:ext cx="7010429" cy="2170686"/>
          </a:xfrm>
          <a:prstGeom prst="rect">
            <a:avLst/>
          </a:prstGeom>
        </p:spPr>
        <p:txBody>
          <a:bodyPr wrap="square" anchor="ctr">
            <a:noAutofit/>
          </a:bodyPr>
          <a:lstStyle/>
          <a:p>
            <a:pPr algn="r"/>
            <a:r>
              <a:rPr lang="en-US" sz="4400" dirty="0">
                <a:solidFill>
                  <a:schemeClr val="bg1"/>
                </a:solidFill>
                <a:latin typeface="+mj-lt"/>
                <a:ea typeface="+mj-ea"/>
                <a:cs typeface="+mj-cs"/>
              </a:rPr>
              <a:t>From private to public Cloud</a:t>
            </a:r>
            <a:endParaRPr lang="sv-SE" sz="4400" dirty="0">
              <a:solidFill>
                <a:schemeClr val="bg1"/>
              </a:solidFill>
              <a:latin typeface="+mj-lt"/>
              <a:ea typeface="+mj-ea"/>
              <a:cs typeface="+mj-cs"/>
            </a:endParaRPr>
          </a:p>
        </p:txBody>
      </p:sp>
      <p:sp>
        <p:nvSpPr>
          <p:cNvPr id="37" name="Title 1"/>
          <p:cNvSpPr txBox="1">
            <a:spLocks/>
          </p:cNvSpPr>
          <p:nvPr/>
        </p:nvSpPr>
        <p:spPr>
          <a:xfrm>
            <a:off x="0" y="0"/>
            <a:ext cx="12201418"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Microsoft Relational Storage Options</a:t>
            </a:r>
          </a:p>
        </p:txBody>
      </p:sp>
      <p:sp>
        <p:nvSpPr>
          <p:cNvPr id="38" name="Rectangle 37"/>
          <p:cNvSpPr/>
          <p:nvPr/>
        </p:nvSpPr>
        <p:spPr>
          <a:xfrm>
            <a:off x="1061884" y="548787"/>
            <a:ext cx="7010430" cy="1660204"/>
          </a:xfrm>
          <a:prstGeom prst="rect">
            <a:avLst/>
          </a:prstGeom>
        </p:spPr>
        <p:txBody>
          <a:bodyPr wrap="square" anchor="ctr">
            <a:noAutofit/>
          </a:bodyPr>
          <a:lstStyle/>
          <a:p>
            <a:pPr algn="r"/>
            <a:r>
              <a:rPr lang="en-US" sz="4400" dirty="0">
                <a:solidFill>
                  <a:schemeClr val="bg1"/>
                </a:solidFill>
                <a:latin typeface="+mj-lt"/>
                <a:ea typeface="+mj-ea"/>
                <a:cs typeface="+mj-cs"/>
              </a:rPr>
              <a:t>A Continuous offering</a:t>
            </a:r>
            <a:endParaRPr lang="sv-SE" sz="4400" dirty="0">
              <a:solidFill>
                <a:schemeClr val="bg1"/>
              </a:solidFill>
              <a:latin typeface="+mj-lt"/>
              <a:ea typeface="+mj-ea"/>
              <a:cs typeface="+mj-cs"/>
            </a:endParaRPr>
          </a:p>
        </p:txBody>
      </p:sp>
      <p:pic>
        <p:nvPicPr>
          <p:cNvPr id="26" name="Picture 25"/>
          <p:cNvPicPr>
            <a:picLocks noChangeAspect="1"/>
          </p:cNvPicPr>
          <p:nvPr/>
        </p:nvPicPr>
        <p:blipFill>
          <a:blip r:embed="rId4">
            <a:biLevel thresh="25000"/>
          </a:blip>
          <a:stretch>
            <a:fillRect/>
          </a:stretch>
        </p:blipFill>
        <p:spPr>
          <a:xfrm>
            <a:off x="11287913" y="72570"/>
            <a:ext cx="817002" cy="859814"/>
          </a:xfrm>
          <a:prstGeom prst="rect">
            <a:avLst/>
          </a:prstGeom>
        </p:spPr>
      </p:pic>
    </p:spTree>
    <p:extLst>
      <p:ext uri="{BB962C8B-B14F-4D97-AF65-F5344CB8AC3E}">
        <p14:creationId xmlns:p14="http://schemas.microsoft.com/office/powerpoint/2010/main" val="3775885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81"/>
                                        </p:tgtEl>
                                        <p:attrNameLst>
                                          <p:attrName>style.visibility</p:attrName>
                                        </p:attrNameLst>
                                      </p:cBhvr>
                                      <p:to>
                                        <p:strVal val="visible"/>
                                      </p:to>
                                    </p:set>
                                    <p:animEffect transition="in" filter="wipe(up)">
                                      <p:cBhvr>
                                        <p:cTn id="7" dur="5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body" sz="quarter" idx="12"/>
          </p:nvPr>
        </p:nvSpPr>
        <p:spPr>
          <a:prstGeom prst="rect">
            <a:avLst/>
          </a:prstGeom>
        </p:spPr>
        <p:txBody>
          <a:bodyPr/>
          <a:lstStyle/>
          <a:p>
            <a:pPr>
              <a:lnSpc>
                <a:spcPct val="100000"/>
              </a:lnSpc>
              <a:spcBef>
                <a:spcPts val="0"/>
              </a:spcBef>
            </a:pPr>
            <a:r>
              <a:rPr lang="en-US" dirty="0"/>
              <a:t>Starting with the basics</a:t>
            </a:r>
          </a:p>
        </p:txBody>
      </p:sp>
      <p:sp>
        <p:nvSpPr>
          <p:cNvPr id="3" name="Title 2"/>
          <p:cNvSpPr>
            <a:spLocks noGrp="1"/>
          </p:cNvSpPr>
          <p:nvPr>
            <p:ph type="title"/>
          </p:nvPr>
        </p:nvSpPr>
        <p:spPr>
          <a:prstGeom prst="rect">
            <a:avLst/>
          </a:prstGeom>
        </p:spPr>
        <p:txBody>
          <a:bodyPr/>
          <a:lstStyle/>
          <a:p>
            <a:r>
              <a:rPr lang="en-US" dirty="0">
                <a:solidFill>
                  <a:schemeClr val="bg1"/>
                </a:solidFill>
              </a:rPr>
              <a:t>Architecture</a:t>
            </a:r>
          </a:p>
        </p:txBody>
      </p:sp>
    </p:spTree>
    <p:extLst>
      <p:ext uri="{BB962C8B-B14F-4D97-AF65-F5344CB8AC3E}">
        <p14:creationId xmlns:p14="http://schemas.microsoft.com/office/powerpoint/2010/main" val="1275784996"/>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lstStyle/>
          <a:p>
            <a:r>
              <a:rPr lang="en-US" dirty="0"/>
              <a:t>A Server is not a machine</a:t>
            </a:r>
          </a:p>
        </p:txBody>
      </p:sp>
      <p:grpSp>
        <p:nvGrpSpPr>
          <p:cNvPr id="24" name="Group 23"/>
          <p:cNvGrpSpPr/>
          <p:nvPr/>
        </p:nvGrpSpPr>
        <p:grpSpPr>
          <a:xfrm>
            <a:off x="3083808" y="1866787"/>
            <a:ext cx="6024385" cy="4321888"/>
            <a:chOff x="2617694" y="1866787"/>
            <a:chExt cx="6024385" cy="4321888"/>
          </a:xfrm>
        </p:grpSpPr>
        <p:grpSp>
          <p:nvGrpSpPr>
            <p:cNvPr id="15" name="Group 14"/>
            <p:cNvGrpSpPr/>
            <p:nvPr/>
          </p:nvGrpSpPr>
          <p:grpSpPr>
            <a:xfrm>
              <a:off x="2617694" y="1866787"/>
              <a:ext cx="5749661" cy="4321888"/>
              <a:chOff x="2413000" y="1055545"/>
              <a:chExt cx="7352849" cy="5526968"/>
            </a:xfrm>
          </p:grpSpPr>
          <p:grpSp>
            <p:nvGrpSpPr>
              <p:cNvPr id="16" name="Group 15"/>
              <p:cNvGrpSpPr/>
              <p:nvPr/>
            </p:nvGrpSpPr>
            <p:grpSpPr>
              <a:xfrm>
                <a:off x="2413000" y="1055545"/>
                <a:ext cx="7352849" cy="2520000"/>
                <a:chOff x="2413000" y="1055545"/>
                <a:chExt cx="7352849" cy="2520000"/>
              </a:xfrm>
            </p:grpSpPr>
            <p:sp>
              <p:nvSpPr>
                <p:cNvPr id="21" name="Chevron 20"/>
                <p:cNvSpPr/>
                <p:nvPr/>
              </p:nvSpPr>
              <p:spPr bwMode="auto">
                <a:xfrm>
                  <a:off x="5375039" y="1594584"/>
                  <a:ext cx="1441922" cy="1441922"/>
                </a:xfrm>
                <a:prstGeom prst="chevron">
                  <a:avLst/>
                </a:prstGeom>
                <a:solidFill>
                  <a:schemeClr val="accent5"/>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a:gradFill>
                      <a:gsLst>
                        <a:gs pos="0">
                          <a:srgbClr val="FFFFFF"/>
                        </a:gs>
                        <a:gs pos="100000">
                          <a:srgbClr val="FFFFFF"/>
                        </a:gs>
                      </a:gsLst>
                      <a:lin ang="5400000" scaled="0"/>
                    </a:gradFill>
                  </a:endParaRPr>
                </a:p>
              </p:txBody>
            </p:sp>
            <p:sp>
              <p:nvSpPr>
                <p:cNvPr id="22" name="Rectangle 21"/>
                <p:cNvSpPr/>
                <p:nvPr/>
              </p:nvSpPr>
              <p:spPr bwMode="auto">
                <a:xfrm>
                  <a:off x="2413000" y="1055545"/>
                  <a:ext cx="2520000" cy="2520000"/>
                </a:xfrm>
                <a:prstGeom prst="rect">
                  <a:avLst/>
                </a:prstGeom>
                <a:solidFill>
                  <a:schemeClr val="accent5"/>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200" b="1" dirty="0">
                      <a:gradFill>
                        <a:gsLst>
                          <a:gs pos="0">
                            <a:srgbClr val="FFFFFF"/>
                          </a:gs>
                          <a:gs pos="100000">
                            <a:srgbClr val="FFFFFF"/>
                          </a:gs>
                        </a:gsLst>
                        <a:lin ang="5400000" scaled="0"/>
                      </a:gradFill>
                      <a:latin typeface="+mj-lt"/>
                    </a:rPr>
                    <a:t>SQL</a:t>
                  </a:r>
                  <a:r>
                    <a:rPr lang="en-US" sz="3600" b="1" dirty="0">
                      <a:gradFill>
                        <a:gsLst>
                          <a:gs pos="0">
                            <a:srgbClr val="FFFFFF"/>
                          </a:gs>
                          <a:gs pos="100000">
                            <a:srgbClr val="FFFFFF"/>
                          </a:gs>
                        </a:gsLst>
                        <a:lin ang="5400000" scaled="0"/>
                      </a:gradFill>
                      <a:latin typeface="+mj-lt"/>
                    </a:rPr>
                    <a:t> Server</a:t>
                  </a:r>
                </a:p>
              </p:txBody>
            </p:sp>
            <p:sp>
              <p:nvSpPr>
                <p:cNvPr id="23" name="Rectangle 22"/>
                <p:cNvSpPr/>
                <p:nvPr/>
              </p:nvSpPr>
              <p:spPr bwMode="auto">
                <a:xfrm>
                  <a:off x="7245849" y="1055545"/>
                  <a:ext cx="2520000" cy="2520000"/>
                </a:xfrm>
                <a:prstGeom prst="rect">
                  <a:avLst/>
                </a:prstGeom>
                <a:solidFill>
                  <a:schemeClr val="accent5"/>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200" b="1" dirty="0">
                      <a:gradFill>
                        <a:gsLst>
                          <a:gs pos="0">
                            <a:srgbClr val="FFFFFF"/>
                          </a:gs>
                          <a:gs pos="100000">
                            <a:srgbClr val="FFFFFF"/>
                          </a:gs>
                        </a:gsLst>
                        <a:lin ang="5400000" scaled="0"/>
                      </a:gradFill>
                      <a:latin typeface="+mj-lt"/>
                    </a:rPr>
                    <a:t>Machine</a:t>
                  </a:r>
                </a:p>
              </p:txBody>
            </p:sp>
          </p:grpSp>
          <p:grpSp>
            <p:nvGrpSpPr>
              <p:cNvPr id="17" name="Group 16"/>
              <p:cNvGrpSpPr/>
              <p:nvPr/>
            </p:nvGrpSpPr>
            <p:grpSpPr>
              <a:xfrm>
                <a:off x="2415552" y="4062513"/>
                <a:ext cx="7350295" cy="2520000"/>
                <a:chOff x="2415552" y="3539999"/>
                <a:chExt cx="7350295" cy="2520000"/>
              </a:xfrm>
            </p:grpSpPr>
            <p:sp>
              <p:nvSpPr>
                <p:cNvPr id="18" name="Chevron 17"/>
                <p:cNvSpPr/>
                <p:nvPr/>
              </p:nvSpPr>
              <p:spPr bwMode="auto">
                <a:xfrm>
                  <a:off x="5375039" y="4079038"/>
                  <a:ext cx="1441922" cy="1441922"/>
                </a:xfrm>
                <a:prstGeom prst="chevron">
                  <a:avLst/>
                </a:prstGeom>
                <a:solidFill>
                  <a:schemeClr val="accent2"/>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a:gradFill>
                      <a:gsLst>
                        <a:gs pos="0">
                          <a:srgbClr val="FFFFFF"/>
                        </a:gs>
                        <a:gs pos="100000">
                          <a:srgbClr val="FFFFFF"/>
                        </a:gs>
                      </a:gsLst>
                      <a:lin ang="5400000" scaled="0"/>
                    </a:gradFill>
                  </a:endParaRPr>
                </a:p>
              </p:txBody>
            </p:sp>
            <p:sp>
              <p:nvSpPr>
                <p:cNvPr id="19" name="Rectangle 18"/>
                <p:cNvSpPr/>
                <p:nvPr/>
              </p:nvSpPr>
              <p:spPr bwMode="auto">
                <a:xfrm>
                  <a:off x="2415552" y="3539999"/>
                  <a:ext cx="2520000" cy="2520000"/>
                </a:xfrm>
                <a:prstGeom prst="rect">
                  <a:avLst/>
                </a:prstGeom>
                <a:solidFill>
                  <a:schemeClr val="accent2"/>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200" b="1" dirty="0">
                      <a:gradFill>
                        <a:gsLst>
                          <a:gs pos="0">
                            <a:srgbClr val="FFFFFF"/>
                          </a:gs>
                          <a:gs pos="100000">
                            <a:srgbClr val="FFFFFF"/>
                          </a:gs>
                        </a:gsLst>
                        <a:lin ang="5400000" scaled="0"/>
                      </a:gradFill>
                      <a:latin typeface="+mj-lt"/>
                    </a:rPr>
                    <a:t>Azure</a:t>
                  </a:r>
                </a:p>
                <a:p>
                  <a:pPr algn="ctr" defTabSz="914099"/>
                  <a:r>
                    <a:rPr lang="en-US" sz="3200" b="1" dirty="0">
                      <a:gradFill>
                        <a:gsLst>
                          <a:gs pos="0">
                            <a:srgbClr val="FFFFFF"/>
                          </a:gs>
                          <a:gs pos="100000">
                            <a:srgbClr val="FFFFFF"/>
                          </a:gs>
                        </a:gsLst>
                        <a:lin ang="5400000" scaled="0"/>
                      </a:gradFill>
                      <a:latin typeface="+mj-lt"/>
                    </a:rPr>
                    <a:t>SQL Database Server</a:t>
                  </a:r>
                </a:p>
              </p:txBody>
            </p:sp>
            <p:sp>
              <p:nvSpPr>
                <p:cNvPr id="20" name="Rectangle 19"/>
                <p:cNvSpPr/>
                <p:nvPr/>
              </p:nvSpPr>
              <p:spPr bwMode="auto">
                <a:xfrm>
                  <a:off x="7245847" y="3539999"/>
                  <a:ext cx="2520000" cy="2520000"/>
                </a:xfrm>
                <a:prstGeom prst="rect">
                  <a:avLst/>
                </a:prstGeom>
                <a:solidFill>
                  <a:schemeClr val="accent2"/>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200" b="1" dirty="0">
                      <a:gradFill>
                        <a:gsLst>
                          <a:gs pos="0">
                            <a:srgbClr val="FFFFFF"/>
                          </a:gs>
                          <a:gs pos="100000">
                            <a:srgbClr val="FFFFFF"/>
                          </a:gs>
                        </a:gsLst>
                        <a:lin ang="5400000" scaled="0"/>
                      </a:gradFill>
                      <a:latin typeface="+mj-lt"/>
                    </a:rPr>
                    <a:t>TDS Endpoint</a:t>
                  </a:r>
                </a:p>
              </p:txBody>
            </p:sp>
          </p:grpSp>
        </p:grpSp>
        <p:sp>
          <p:nvSpPr>
            <p:cNvPr id="3" name="Rectangle 2"/>
            <p:cNvSpPr/>
            <p:nvPr/>
          </p:nvSpPr>
          <p:spPr>
            <a:xfrm>
              <a:off x="6122079" y="3407134"/>
              <a:ext cx="2520000" cy="369332"/>
            </a:xfrm>
            <a:prstGeom prst="rect">
              <a:avLst/>
            </a:prstGeom>
          </p:spPr>
          <p:txBody>
            <a:bodyPr wrap="square">
              <a:spAutoFit/>
            </a:bodyPr>
            <a:lstStyle/>
            <a:p>
              <a:pPr algn="ctr"/>
              <a:r>
                <a:rPr lang="en-US" b="1" dirty="0">
                  <a:gradFill>
                    <a:gsLst>
                      <a:gs pos="0">
                        <a:srgbClr val="FFFFFF"/>
                      </a:gs>
                      <a:gs pos="100000">
                        <a:srgbClr val="FFFFFF"/>
                      </a:gs>
                    </a:gsLst>
                    <a:lin ang="5400000" scaled="0"/>
                  </a:gradFill>
                  <a:latin typeface="+mj-lt"/>
                </a:rPr>
                <a:t>(Physical/VM)</a:t>
              </a:r>
            </a:p>
          </p:txBody>
        </p:sp>
      </p:grpSp>
    </p:spTree>
    <p:extLst>
      <p:ext uri="{BB962C8B-B14F-4D97-AF65-F5344CB8AC3E}">
        <p14:creationId xmlns:p14="http://schemas.microsoft.com/office/powerpoint/2010/main" val="290191843"/>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SQL Database The Basics</a:t>
            </a:r>
            <a:br>
              <a:rPr lang="en-US" sz="3600" dirty="0"/>
            </a:br>
            <a:endParaRPr lang="en-US" sz="3600" dirty="0"/>
          </a:p>
        </p:txBody>
      </p:sp>
      <p:sp>
        <p:nvSpPr>
          <p:cNvPr id="3" name="Content Placeholder 2"/>
          <p:cNvSpPr>
            <a:spLocks noGrp="1"/>
          </p:cNvSpPr>
          <p:nvPr>
            <p:ph sz="quarter" idx="10"/>
          </p:nvPr>
        </p:nvSpPr>
        <p:spPr/>
        <p:txBody>
          <a:bodyPr/>
          <a:lstStyle/>
          <a:p>
            <a:r>
              <a:rPr lang="en-US" sz="4000" dirty="0"/>
              <a:t>SQL Server database technology “as a Service”</a:t>
            </a:r>
          </a:p>
          <a:p>
            <a:r>
              <a:rPr lang="en-US" sz="4000" dirty="0"/>
              <a:t>Fully Managed</a:t>
            </a:r>
          </a:p>
          <a:p>
            <a:r>
              <a:rPr lang="en-US" sz="4000" dirty="0"/>
              <a:t>Enterprise-ready with automatic support for HA, DR, Backups, replication and more</a:t>
            </a:r>
          </a:p>
          <a:p>
            <a:endParaRPr lang="en-US" sz="4000" dirty="0"/>
          </a:p>
        </p:txBody>
      </p:sp>
    </p:spTree>
    <p:extLst>
      <p:ext uri="{BB962C8B-B14F-4D97-AF65-F5344CB8AC3E}">
        <p14:creationId xmlns:p14="http://schemas.microsoft.com/office/powerpoint/2010/main" val="1491102910"/>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solidFill>
                  <a:srgbClr val="0072C6"/>
                </a:solidFill>
              </a:rPr>
              <a:t>SQL Database The Basics</a:t>
            </a:r>
            <a:endParaRPr lang="en-US" dirty="0"/>
          </a:p>
        </p:txBody>
      </p:sp>
      <p:sp>
        <p:nvSpPr>
          <p:cNvPr id="3" name="Content Placeholder 2"/>
          <p:cNvSpPr>
            <a:spLocks noGrp="1"/>
          </p:cNvSpPr>
          <p:nvPr>
            <p:ph sz="quarter" idx="10"/>
          </p:nvPr>
        </p:nvSpPr>
        <p:spPr/>
        <p:txBody>
          <a:bodyPr/>
          <a:lstStyle/>
          <a:p>
            <a:r>
              <a:rPr lang="en-US" sz="4000" dirty="0"/>
              <a:t>Scale out with </a:t>
            </a:r>
            <a:r>
              <a:rPr lang="en-US" sz="4000" dirty="0" err="1"/>
              <a:t>ElasticScale</a:t>
            </a:r>
            <a:endParaRPr lang="en-US" sz="4000" dirty="0"/>
          </a:p>
          <a:p>
            <a:r>
              <a:rPr lang="en-US" sz="4000" dirty="0"/>
              <a:t>Built-in regional database replicas for additional protection</a:t>
            </a:r>
          </a:p>
          <a:p>
            <a:r>
              <a:rPr lang="en-US" sz="4000" dirty="0"/>
              <a:t>Uptime SLA of 99.99%</a:t>
            </a:r>
          </a:p>
          <a:p>
            <a:endParaRPr lang="en-US" sz="4000" dirty="0"/>
          </a:p>
        </p:txBody>
      </p:sp>
    </p:spTree>
    <p:extLst>
      <p:ext uri="{BB962C8B-B14F-4D97-AF65-F5344CB8AC3E}">
        <p14:creationId xmlns:p14="http://schemas.microsoft.com/office/powerpoint/2010/main" val="1144563385"/>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Content Placeholder 2"/>
          <p:cNvSpPr txBox="1">
            <a:spLocks/>
          </p:cNvSpPr>
          <p:nvPr/>
        </p:nvSpPr>
        <p:spPr>
          <a:xfrm>
            <a:off x="512939" y="925286"/>
            <a:ext cx="6577690" cy="1503179"/>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lvl="1" indent="0" defTabSz="914325">
              <a:spcBef>
                <a:spcPts val="600"/>
              </a:spcBef>
              <a:buNone/>
            </a:pPr>
            <a:r>
              <a:rPr lang="en-US" sz="3600" spc="-51" dirty="0">
                <a:solidFill>
                  <a:schemeClr val="bg2"/>
                </a:solidFill>
                <a:latin typeface="+mj-lt"/>
              </a:rPr>
              <a:t>Applications communicate directly with SQL Database using TDS.</a:t>
            </a:r>
            <a:endParaRPr lang="en-US" sz="3600" dirty="0">
              <a:latin typeface="+mj-lt"/>
            </a:endParaRPr>
          </a:p>
        </p:txBody>
      </p:sp>
      <p:sp>
        <p:nvSpPr>
          <p:cNvPr id="81"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How It Works – Architecture of the Service</a:t>
            </a:r>
          </a:p>
        </p:txBody>
      </p:sp>
      <p:grpSp>
        <p:nvGrpSpPr>
          <p:cNvPr id="13" name="Group 12"/>
          <p:cNvGrpSpPr/>
          <p:nvPr/>
        </p:nvGrpSpPr>
        <p:grpSpPr>
          <a:xfrm>
            <a:off x="7518833" y="353101"/>
            <a:ext cx="3976070" cy="1592486"/>
            <a:chOff x="7518833" y="353101"/>
            <a:chExt cx="3976070" cy="1592486"/>
          </a:xfrm>
        </p:grpSpPr>
        <p:sp>
          <p:nvSpPr>
            <p:cNvPr id="14" name="Rectangle 13"/>
            <p:cNvSpPr/>
            <p:nvPr/>
          </p:nvSpPr>
          <p:spPr bwMode="auto">
            <a:xfrm>
              <a:off x="7518833" y="353101"/>
              <a:ext cx="3976070" cy="1592486"/>
            </a:xfrm>
            <a:prstGeom prst="rect">
              <a:avLst/>
            </a:prstGeom>
            <a:solidFill>
              <a:schemeClr val="accent4">
                <a:lumMod val="20000"/>
                <a:lumOff val="8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solidFill>
                    <a:schemeClr val="accent3">
                      <a:lumMod val="50000"/>
                    </a:schemeClr>
                  </a:solidFill>
                </a:rPr>
                <a:t>Client Layer</a:t>
              </a:r>
            </a:p>
          </p:txBody>
        </p:sp>
        <p:sp>
          <p:nvSpPr>
            <p:cNvPr id="15" name="Rectangle 14"/>
            <p:cNvSpPr/>
            <p:nvPr/>
          </p:nvSpPr>
          <p:spPr bwMode="auto">
            <a:xfrm>
              <a:off x="7755827" y="634999"/>
              <a:ext cx="950621"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PHP</a:t>
              </a:r>
            </a:p>
          </p:txBody>
        </p:sp>
        <p:sp>
          <p:nvSpPr>
            <p:cNvPr id="16" name="Rectangle 15"/>
            <p:cNvSpPr/>
            <p:nvPr/>
          </p:nvSpPr>
          <p:spPr bwMode="auto">
            <a:xfrm>
              <a:off x="10293349" y="634999"/>
              <a:ext cx="950625"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WCF Data Services</a:t>
              </a:r>
            </a:p>
          </p:txBody>
        </p:sp>
        <p:sp>
          <p:nvSpPr>
            <p:cNvPr id="17" name="Rectangle 16"/>
            <p:cNvSpPr/>
            <p:nvPr/>
          </p:nvSpPr>
          <p:spPr bwMode="auto">
            <a:xfrm>
              <a:off x="8814342" y="634999"/>
              <a:ext cx="1371114"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SQL Server</a:t>
              </a:r>
            </a:p>
            <a:p>
              <a:pPr algn="ctr" defTabSz="914099" fontAlgn="base">
                <a:spcBef>
                  <a:spcPct val="0"/>
                </a:spcBef>
                <a:spcAft>
                  <a:spcPct val="0"/>
                </a:spcAft>
              </a:pPr>
              <a:r>
                <a:rPr lang="en-US" sz="1200" dirty="0">
                  <a:solidFill>
                    <a:sysClr val="windowText" lastClr="000000"/>
                  </a:solidFill>
                </a:rPr>
                <a:t>Applications</a:t>
              </a:r>
            </a:p>
            <a:p>
              <a:pPr algn="ctr" defTabSz="914099" fontAlgn="base">
                <a:spcBef>
                  <a:spcPct val="0"/>
                </a:spcBef>
                <a:spcAft>
                  <a:spcPct val="0"/>
                </a:spcAft>
              </a:pPr>
              <a:r>
                <a:rPr lang="en-US" sz="1200" dirty="0">
                  <a:solidFill>
                    <a:sysClr val="windowText" lastClr="000000"/>
                  </a:solidFill>
                </a:rPr>
                <a:t>and Tools</a:t>
              </a:r>
            </a:p>
          </p:txBody>
        </p:sp>
        <p:sp>
          <p:nvSpPr>
            <p:cNvPr id="18" name="Rectangle 17"/>
            <p:cNvSpPr/>
            <p:nvPr/>
          </p:nvSpPr>
          <p:spPr bwMode="auto">
            <a:xfrm>
              <a:off x="7755826"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ODBC</a:t>
              </a:r>
            </a:p>
          </p:txBody>
        </p:sp>
        <p:sp>
          <p:nvSpPr>
            <p:cNvPr id="19" name="Rectangle 18"/>
            <p:cNvSpPr/>
            <p:nvPr/>
          </p:nvSpPr>
          <p:spPr bwMode="auto">
            <a:xfrm>
              <a:off x="9551973"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ADO.NET</a:t>
              </a:r>
            </a:p>
          </p:txBody>
        </p:sp>
        <p:sp>
          <p:nvSpPr>
            <p:cNvPr id="20" name="Rectangle 19"/>
            <p:cNvSpPr/>
            <p:nvPr/>
          </p:nvSpPr>
          <p:spPr bwMode="auto">
            <a:xfrm>
              <a:off x="7755826" y="1570505"/>
              <a:ext cx="3488147"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Tabular Data Stream (TDS)</a:t>
              </a:r>
            </a:p>
          </p:txBody>
        </p:sp>
      </p:grpSp>
    </p:spTree>
    <p:extLst>
      <p:ext uri="{BB962C8B-B14F-4D97-AF65-F5344CB8AC3E}">
        <p14:creationId xmlns:p14="http://schemas.microsoft.com/office/powerpoint/2010/main" val="39915999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fade">
                                      <p:cBhvr>
                                        <p:cTn id="12"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theme/theme1.xml><?xml version="1.0" encoding="utf-8"?>
<a:theme xmlns:a="http://schemas.openxmlformats.org/drawingml/2006/main" name="1_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Event.potx" id="{753E25C2-DE2E-477E-B2FB-4BF58DD7C983}" vid="{ABFB4009-9D60-44CA-B6CF-6D5DFFFE4A75}"/>
    </a:ext>
  </a:extLst>
</a:theme>
</file>

<file path=ppt/theme/theme2.xml><?xml version="1.0" encoding="utf-8"?>
<a:theme xmlns:a="http://schemas.openxmlformats.org/drawingml/2006/main" name="5-30629_Build_Template_WHI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_v02.potx" id="{AE6B0D47-3488-4D7E-AEFE-4DBC34C239F2}" vid="{FE055DFB-2179-4F25-980C-29B98161779E}"/>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haredWithUsers xmlns="fee586e5-3c92-48eb-9898-42915e590ada">
      <UserInfo>
        <DisplayName>Rick Claus</DisplayName>
        <AccountId>401</AccountId>
        <AccountType/>
      </UserInfo>
    </SharedWithUser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4A821E223A3BC347949CC2419033DBE2" ma:contentTypeVersion="1" ma:contentTypeDescription="Create a new document." ma:contentTypeScope="" ma:versionID="519c6bc90736a6e8abbbdb38ed934ac6">
  <xsd:schema xmlns:xsd="http://www.w3.org/2001/XMLSchema" xmlns:xs="http://www.w3.org/2001/XMLSchema" xmlns:p="http://schemas.microsoft.com/office/2006/metadata/properties" xmlns:ns2="fee586e5-3c92-48eb-9898-42915e590ada" targetNamespace="http://schemas.microsoft.com/office/2006/metadata/properties" ma:root="true" ma:fieldsID="4da06bcf8031bc55fa8390c6716287b0" ns2:_="">
    <xsd:import namespace="fee586e5-3c92-48eb-9898-42915e590ada"/>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ee586e5-3c92-48eb-9898-42915e590ada"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4B32142-DE2C-423C-A302-95CAC214862A}">
  <ds:schemaRefs>
    <ds:schemaRef ds:uri="http://schemas.microsoft.com/sharepoint/v3/contenttype/forms"/>
  </ds:schemaRefs>
</ds:datastoreItem>
</file>

<file path=customXml/itemProps2.xml><?xml version="1.0" encoding="utf-8"?>
<ds:datastoreItem xmlns:ds="http://schemas.openxmlformats.org/officeDocument/2006/customXml" ds:itemID="{B030EFEA-9AEA-457C-BAA8-93C4281792F5}">
  <ds:schemaRefs>
    <ds:schemaRef ds:uri="http://schemas.microsoft.com/office/infopath/2007/PartnerControl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fee586e5-3c92-48eb-9898-42915e590ada"/>
    <ds:schemaRef ds:uri="http://www.w3.org/XML/1998/namespace"/>
    <ds:schemaRef ds:uri="http://purl.org/dc/dcmitype/"/>
  </ds:schemaRefs>
</ds:datastoreItem>
</file>

<file path=customXml/itemProps3.xml><?xml version="1.0" encoding="utf-8"?>
<ds:datastoreItem xmlns:ds="http://schemas.openxmlformats.org/officeDocument/2006/customXml" ds:itemID="{3469201C-D4CA-4918-A4FF-8ED15147EC4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ee586e5-3c92-48eb-9898-42915e590ad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AzureEvent</Template>
  <TotalTime>998</TotalTime>
  <Words>2853</Words>
  <Application>Microsoft Office PowerPoint</Application>
  <PresentationFormat>Widescreen</PresentationFormat>
  <Paragraphs>424</Paragraphs>
  <Slides>33</Slides>
  <Notes>28</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33</vt:i4>
      </vt:variant>
    </vt:vector>
  </HeadingPairs>
  <TitlesOfParts>
    <vt:vector size="43" baseType="lpstr">
      <vt:lpstr>ＭＳ Ｐゴシック</vt:lpstr>
      <vt:lpstr>Arial</vt:lpstr>
      <vt:lpstr>Avenir LT Pro 45 Book</vt:lpstr>
      <vt:lpstr>Calibri</vt:lpstr>
      <vt:lpstr>Consolas</vt:lpstr>
      <vt:lpstr>Segoe UI</vt:lpstr>
      <vt:lpstr>Segoe UI Light</vt:lpstr>
      <vt:lpstr>Wingdings</vt:lpstr>
      <vt:lpstr>1_Azure Event</vt:lpstr>
      <vt:lpstr>5-30629_Build_Template_WHITE</vt:lpstr>
      <vt:lpstr>Azure Data Overview</vt:lpstr>
      <vt:lpstr>Agenda</vt:lpstr>
      <vt:lpstr>SQL Database</vt:lpstr>
      <vt:lpstr>PowerPoint Presentation</vt:lpstr>
      <vt:lpstr>Architecture</vt:lpstr>
      <vt:lpstr>A Server is not a machine</vt:lpstr>
      <vt:lpstr>SQL Database The Basics </vt:lpstr>
      <vt:lpstr>SQL Database The Basics</vt:lpstr>
      <vt:lpstr>PowerPoint Presentation</vt:lpstr>
      <vt:lpstr>PowerPoint Presentation</vt:lpstr>
      <vt:lpstr>PowerPoint Presentation</vt:lpstr>
      <vt:lpstr>PowerPoint Presentation</vt:lpstr>
      <vt:lpstr>PowerPoint Presentation</vt:lpstr>
      <vt:lpstr>SQL Database Server</vt:lpstr>
      <vt:lpstr>PowerPoint Presentation</vt:lpstr>
      <vt:lpstr>Provision Servers Interactively</vt:lpstr>
      <vt:lpstr>Automate Server Provisioning</vt:lpstr>
      <vt:lpstr>Automate Server Provisioning</vt:lpstr>
      <vt:lpstr>PowerPoint Presentation</vt:lpstr>
      <vt:lpstr>PowerPoint Presentation</vt:lpstr>
      <vt:lpstr>SQL Server VM</vt:lpstr>
      <vt:lpstr>Run SQL on VM</vt:lpstr>
      <vt:lpstr>SQL Database</vt:lpstr>
      <vt:lpstr>DocumentDB</vt:lpstr>
      <vt:lpstr>Fully managed, scalable JSON document database service</vt:lpstr>
      <vt:lpstr>Microsoft Azure Data Services</vt:lpstr>
      <vt:lpstr>MongoDB</vt:lpstr>
      <vt:lpstr>Tunable Consistency – four distinct levels </vt:lpstr>
      <vt:lpstr>PowerPoint Presentation</vt:lpstr>
      <vt:lpstr>Partitioning Data </vt:lpstr>
      <vt:lpstr>Partitioning Hash </vt:lpstr>
      <vt:lpstr>Partitioning Range </vt:lpstr>
      <vt:lpstr>Partitioning Lookup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Sidney Andrews</dc:creator>
  <cp:lastModifiedBy>Himanshu Desai</cp:lastModifiedBy>
  <cp:revision>56</cp:revision>
  <cp:lastPrinted>2014-03-26T17:46:13Z</cp:lastPrinted>
  <dcterms:created xsi:type="dcterms:W3CDTF">2015-04-25T14:54:57Z</dcterms:created>
  <dcterms:modified xsi:type="dcterms:W3CDTF">2016-05-09T04:21:04Z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0x0101004A821E223A3BC347949CC2419033DBE2</vt:lpwstr>
  </property>
  <property fmtid="{D5CDD505-2E9C-101B-9397-08002B2CF9AE}" pid="3" name="DocVizMetadataToken">
    <vt:lpwstr>300x191x1</vt:lpwstr>
  </property>
</Properties>
</file>